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881" r:id="rId2"/>
    <p:sldId id="589" r:id="rId3"/>
    <p:sldId id="543" r:id="rId4"/>
    <p:sldId id="567" r:id="rId5"/>
    <p:sldId id="630" r:id="rId6"/>
    <p:sldId id="660" r:id="rId7"/>
    <p:sldId id="631" r:id="rId8"/>
    <p:sldId id="633" r:id="rId9"/>
    <p:sldId id="879" r:id="rId10"/>
    <p:sldId id="636" r:id="rId11"/>
    <p:sldId id="637" r:id="rId12"/>
    <p:sldId id="748" r:id="rId13"/>
    <p:sldId id="638" r:id="rId14"/>
    <p:sldId id="639" r:id="rId15"/>
    <p:sldId id="640" r:id="rId16"/>
    <p:sldId id="641" r:id="rId17"/>
    <p:sldId id="642" r:id="rId18"/>
    <p:sldId id="643" r:id="rId19"/>
    <p:sldId id="871" r:id="rId20"/>
    <p:sldId id="921" r:id="rId21"/>
    <p:sldId id="922" r:id="rId22"/>
    <p:sldId id="917" r:id="rId23"/>
    <p:sldId id="919" r:id="rId24"/>
    <p:sldId id="920" r:id="rId25"/>
    <p:sldId id="646" r:id="rId26"/>
    <p:sldId id="916" r:id="rId27"/>
    <p:sldId id="923" r:id="rId28"/>
    <p:sldId id="924" r:id="rId29"/>
    <p:sldId id="925" r:id="rId30"/>
    <p:sldId id="926" r:id="rId31"/>
    <p:sldId id="927" r:id="rId32"/>
    <p:sldId id="928" r:id="rId33"/>
    <p:sldId id="929" r:id="rId34"/>
    <p:sldId id="603" r:id="rId35"/>
    <p:sldId id="607" r:id="rId36"/>
    <p:sldId id="608" r:id="rId37"/>
    <p:sldId id="818" r:id="rId38"/>
    <p:sldId id="819" r:id="rId39"/>
    <p:sldId id="820" r:id="rId40"/>
    <p:sldId id="821" r:id="rId41"/>
    <p:sldId id="822" r:id="rId42"/>
    <p:sldId id="823" r:id="rId43"/>
    <p:sldId id="824" r:id="rId44"/>
    <p:sldId id="825" r:id="rId45"/>
    <p:sldId id="826" r:id="rId46"/>
    <p:sldId id="827" r:id="rId47"/>
    <p:sldId id="828" r:id="rId48"/>
    <p:sldId id="829" r:id="rId49"/>
    <p:sldId id="830" r:id="rId50"/>
    <p:sldId id="930" r:id="rId51"/>
    <p:sldId id="831" r:id="rId52"/>
    <p:sldId id="832" r:id="rId53"/>
    <p:sldId id="833" r:id="rId54"/>
    <p:sldId id="835" r:id="rId55"/>
  </p:sldIdLst>
  <p:sldSz cx="9144000" cy="6858000" type="screen4x3"/>
  <p:notesSz cx="6997700" cy="92837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4">
          <p15:clr>
            <a:srgbClr val="A4A3A4"/>
          </p15:clr>
        </p15:guide>
        <p15:guide id="2" pos="22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53" autoAdjust="0"/>
    <p:restoredTop sz="75200" autoAdjust="0"/>
  </p:normalViewPr>
  <p:slideViewPr>
    <p:cSldViewPr>
      <p:cViewPr varScale="1">
        <p:scale>
          <a:sx n="67" d="100"/>
          <a:sy n="67" d="100"/>
        </p:scale>
        <p:origin x="1867" y="67"/>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11170"/>
    </p:cViewPr>
  </p:sorterViewPr>
  <p:notesViewPr>
    <p:cSldViewPr>
      <p:cViewPr>
        <p:scale>
          <a:sx n="100" d="100"/>
          <a:sy n="100" d="100"/>
        </p:scale>
        <p:origin x="-738" y="-72"/>
      </p:cViewPr>
      <p:guideLst>
        <p:guide orient="horz" pos="2924"/>
        <p:guide pos="22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hdr" sz="quarter"/>
          </p:nvPr>
        </p:nvSpPr>
        <p:spPr bwMode="auto">
          <a:xfrm>
            <a:off x="0" y="0"/>
            <a:ext cx="3032125" cy="463550"/>
          </a:xfrm>
          <a:prstGeom prst="rect">
            <a:avLst/>
          </a:prstGeom>
          <a:noFill/>
          <a:ln w="9525">
            <a:noFill/>
            <a:miter lim="800000"/>
            <a:headEnd/>
            <a:tailEnd/>
          </a:ln>
          <a:effectLst/>
        </p:spPr>
        <p:txBody>
          <a:bodyPr vert="horz" wrap="square" lIns="93031" tIns="46516" rIns="93031" bIns="46516" numCol="1" anchor="t" anchorCtr="0" compatLnSpc="1">
            <a:prstTxWarp prst="textNoShape">
              <a:avLst/>
            </a:prstTxWarp>
          </a:bodyPr>
          <a:lstStyle>
            <a:lvl1pPr defTabSz="930275">
              <a:defRPr sz="1200">
                <a:latin typeface="Arial" charset="0"/>
              </a:defRPr>
            </a:lvl1pPr>
          </a:lstStyle>
          <a:p>
            <a:pPr>
              <a:defRPr/>
            </a:pPr>
            <a:endParaRPr lang="en-US"/>
          </a:p>
        </p:txBody>
      </p:sp>
      <p:sp>
        <p:nvSpPr>
          <p:cNvPr id="57347" name="Rectangle 3"/>
          <p:cNvSpPr>
            <a:spLocks noGrp="1" noChangeArrowheads="1"/>
          </p:cNvSpPr>
          <p:nvPr>
            <p:ph type="dt" idx="1"/>
          </p:nvPr>
        </p:nvSpPr>
        <p:spPr bwMode="auto">
          <a:xfrm>
            <a:off x="3963988" y="0"/>
            <a:ext cx="3032125" cy="463550"/>
          </a:xfrm>
          <a:prstGeom prst="rect">
            <a:avLst/>
          </a:prstGeom>
          <a:noFill/>
          <a:ln w="9525">
            <a:noFill/>
            <a:miter lim="800000"/>
            <a:headEnd/>
            <a:tailEnd/>
          </a:ln>
          <a:effectLst/>
        </p:spPr>
        <p:txBody>
          <a:bodyPr vert="horz" wrap="square" lIns="93031" tIns="46516" rIns="93031" bIns="46516" numCol="1" anchor="t" anchorCtr="0" compatLnSpc="1">
            <a:prstTxWarp prst="textNoShape">
              <a:avLst/>
            </a:prstTxWarp>
          </a:bodyPr>
          <a:lstStyle>
            <a:lvl1pPr algn="r" defTabSz="930275">
              <a:defRPr sz="1200">
                <a:latin typeface="Arial" charset="0"/>
              </a:defRPr>
            </a:lvl1pPr>
          </a:lstStyle>
          <a:p>
            <a:pPr>
              <a:defRPr/>
            </a:pPr>
            <a:endParaRPr lang="en-US"/>
          </a:p>
        </p:txBody>
      </p:sp>
      <p:sp>
        <p:nvSpPr>
          <p:cNvPr id="35844" name="Rectangle 4"/>
          <p:cNvSpPr>
            <a:spLocks noGrp="1" noRot="1" noChangeAspect="1" noChangeArrowheads="1" noTextEdit="1"/>
          </p:cNvSpPr>
          <p:nvPr>
            <p:ph type="sldImg" idx="2"/>
          </p:nvPr>
        </p:nvSpPr>
        <p:spPr bwMode="auto">
          <a:xfrm>
            <a:off x="1177925" y="696913"/>
            <a:ext cx="4641850" cy="34813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9" name="Rectangle 5"/>
          <p:cNvSpPr>
            <a:spLocks noGrp="1" noChangeArrowheads="1"/>
          </p:cNvSpPr>
          <p:nvPr>
            <p:ph type="body" sz="quarter" idx="3"/>
          </p:nvPr>
        </p:nvSpPr>
        <p:spPr bwMode="auto">
          <a:xfrm>
            <a:off x="700088" y="4410075"/>
            <a:ext cx="5597525" cy="4176713"/>
          </a:xfrm>
          <a:prstGeom prst="rect">
            <a:avLst/>
          </a:prstGeom>
          <a:noFill/>
          <a:ln w="9525">
            <a:noFill/>
            <a:miter lim="800000"/>
            <a:headEnd/>
            <a:tailEnd/>
          </a:ln>
          <a:effectLst/>
        </p:spPr>
        <p:txBody>
          <a:bodyPr vert="horz" wrap="square" lIns="93031" tIns="46516" rIns="93031" bIns="46516"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7350" name="Rectangle 6"/>
          <p:cNvSpPr>
            <a:spLocks noGrp="1" noChangeArrowheads="1"/>
          </p:cNvSpPr>
          <p:nvPr>
            <p:ph type="ftr" sz="quarter" idx="4"/>
          </p:nvPr>
        </p:nvSpPr>
        <p:spPr bwMode="auto">
          <a:xfrm>
            <a:off x="0" y="8818563"/>
            <a:ext cx="3032125" cy="463550"/>
          </a:xfrm>
          <a:prstGeom prst="rect">
            <a:avLst/>
          </a:prstGeom>
          <a:noFill/>
          <a:ln w="9525">
            <a:noFill/>
            <a:miter lim="800000"/>
            <a:headEnd/>
            <a:tailEnd/>
          </a:ln>
          <a:effectLst/>
        </p:spPr>
        <p:txBody>
          <a:bodyPr vert="horz" wrap="square" lIns="93031" tIns="46516" rIns="93031" bIns="46516" numCol="1" anchor="b" anchorCtr="0" compatLnSpc="1">
            <a:prstTxWarp prst="textNoShape">
              <a:avLst/>
            </a:prstTxWarp>
          </a:bodyPr>
          <a:lstStyle>
            <a:lvl1pPr defTabSz="930275">
              <a:defRPr sz="1200">
                <a:latin typeface="Arial" charset="0"/>
              </a:defRPr>
            </a:lvl1pPr>
          </a:lstStyle>
          <a:p>
            <a:pPr>
              <a:defRPr/>
            </a:pPr>
            <a:endParaRPr lang="en-US"/>
          </a:p>
        </p:txBody>
      </p:sp>
      <p:sp>
        <p:nvSpPr>
          <p:cNvPr id="57351" name="Rectangle 7"/>
          <p:cNvSpPr>
            <a:spLocks noGrp="1" noChangeArrowheads="1"/>
          </p:cNvSpPr>
          <p:nvPr>
            <p:ph type="sldNum" sz="quarter" idx="5"/>
          </p:nvPr>
        </p:nvSpPr>
        <p:spPr bwMode="auto">
          <a:xfrm>
            <a:off x="3963988" y="8818563"/>
            <a:ext cx="3032125" cy="463550"/>
          </a:xfrm>
          <a:prstGeom prst="rect">
            <a:avLst/>
          </a:prstGeom>
          <a:noFill/>
          <a:ln w="9525">
            <a:noFill/>
            <a:miter lim="800000"/>
            <a:headEnd/>
            <a:tailEnd/>
          </a:ln>
          <a:effectLst/>
        </p:spPr>
        <p:txBody>
          <a:bodyPr vert="horz" wrap="square" lIns="93031" tIns="46516" rIns="93031" bIns="46516" numCol="1" anchor="b" anchorCtr="0" compatLnSpc="1">
            <a:prstTxWarp prst="textNoShape">
              <a:avLst/>
            </a:prstTxWarp>
          </a:bodyPr>
          <a:lstStyle>
            <a:lvl1pPr algn="r" defTabSz="930275">
              <a:defRPr sz="1200">
                <a:latin typeface="Arial" charset="0"/>
              </a:defRPr>
            </a:lvl1pPr>
          </a:lstStyle>
          <a:p>
            <a:pPr>
              <a:defRPr/>
            </a:pPr>
            <a:fld id="{07BB6915-04B6-438F-AAA7-91F54DCDAA48}" type="slidenum">
              <a:rPr lang="en-US"/>
              <a:pPr>
                <a:defRPr/>
              </a:pPr>
              <a:t>‹#›</a:t>
            </a:fld>
            <a:endParaRPr lang="en-US"/>
          </a:p>
        </p:txBody>
      </p:sp>
    </p:spTree>
    <p:extLst>
      <p:ext uri="{BB962C8B-B14F-4D97-AF65-F5344CB8AC3E}">
        <p14:creationId xmlns:p14="http://schemas.microsoft.com/office/powerpoint/2010/main" val="27175493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www.ncbi.nlm.nih.gov/books/bv.fcgi?rid=mboc4.figgrp.1607"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www.ncbi.nlm.nih.gov/books/bv.fcgi?rid=mboc4.figgrp.1104"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www.ncbi.nlm.nih.gov/books/bv.fcgi?rid=mboc4.figgrp.1105"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8" Type="http://schemas.openxmlformats.org/officeDocument/2006/relationships/hyperlink" Target="http://www.everythingbio.com/glos/definition.php?ID=1686" TargetMode="External"/><Relationship Id="rId3" Type="http://schemas.openxmlformats.org/officeDocument/2006/relationships/hyperlink" Target="http://www.everythingbio.com/glos/definition.php?ID=3641" TargetMode="External"/><Relationship Id="rId7" Type="http://schemas.openxmlformats.org/officeDocument/2006/relationships/hyperlink" Target="http://www.everythingbio.com/glos/definition.php?ID=2259" TargetMode="External"/><Relationship Id="rId2" Type="http://schemas.openxmlformats.org/officeDocument/2006/relationships/slide" Target="../slides/slide41.xml"/><Relationship Id="rId1" Type="http://schemas.openxmlformats.org/officeDocument/2006/relationships/notesMaster" Target="../notesMasters/notesMaster1.xml"/><Relationship Id="rId6" Type="http://schemas.openxmlformats.org/officeDocument/2006/relationships/hyperlink" Target="http://www.everythingbio.com/glos/definition.php?ID=2922" TargetMode="External"/><Relationship Id="rId11" Type="http://schemas.openxmlformats.org/officeDocument/2006/relationships/hyperlink" Target="http://www.everythingbio.com/glos/definition.php?ID=2782" TargetMode="External"/><Relationship Id="rId5" Type="http://schemas.openxmlformats.org/officeDocument/2006/relationships/hyperlink" Target="http://www.everythingbio.com/glos/definition.php?ID=3279" TargetMode="External"/><Relationship Id="rId10" Type="http://schemas.openxmlformats.org/officeDocument/2006/relationships/hyperlink" Target="http://www.everythingbio.com/glos/definition.php?ID=3638" TargetMode="External"/><Relationship Id="rId4" Type="http://schemas.openxmlformats.org/officeDocument/2006/relationships/hyperlink" Target="http://www.everythingbio.com/glos/definition.php?ID=1702" TargetMode="External"/><Relationship Id="rId9" Type="http://schemas.openxmlformats.org/officeDocument/2006/relationships/hyperlink" Target="http://www.everythingbio.com/glos/definition.php?ID=789"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73124F89-2728-4E2B-92B3-623FD634A8F9}" type="slidenum">
              <a:rPr lang="en-US" altLang="en-US"/>
              <a:pPr eaLnBrk="1" hangingPunct="1">
                <a:spcBef>
                  <a:spcPct val="0"/>
                </a:spcBef>
              </a:pPr>
              <a:t>1</a:t>
            </a:fld>
            <a:endParaRPr lang="en-US" altLang="en-US"/>
          </a:p>
        </p:txBody>
      </p:sp>
      <p:sp>
        <p:nvSpPr>
          <p:cNvPr id="70659"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C8A858D1-3CF4-4E5D-9661-6CEA0ED5A3ED}" type="slidenum">
              <a:rPr lang="en-US" altLang="en-US"/>
              <a:pPr algn="r" eaLnBrk="1" hangingPunct="1">
                <a:spcBef>
                  <a:spcPct val="0"/>
                </a:spcBef>
              </a:pPr>
              <a:t>1</a:t>
            </a:fld>
            <a:endParaRPr lang="en-US" altLang="en-US"/>
          </a:p>
        </p:txBody>
      </p:sp>
      <p:sp>
        <p:nvSpPr>
          <p:cNvPr id="70660" name="Rectangle 2"/>
          <p:cNvSpPr>
            <a:spLocks noGrp="1" noRot="1" noChangeAspect="1" noChangeArrowheads="1" noTextEdit="1"/>
          </p:cNvSpPr>
          <p:nvPr>
            <p:ph type="sldImg"/>
          </p:nvPr>
        </p:nvSpPr>
        <p:spPr>
          <a:ln/>
        </p:spPr>
      </p:sp>
      <p:sp>
        <p:nvSpPr>
          <p:cNvPr id="7066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latin typeface="Arial" panose="020B0604020202020204" pitchFamily="34" charset="0"/>
            </a:endParaRPr>
          </a:p>
        </p:txBody>
      </p:sp>
    </p:spTree>
    <p:extLst>
      <p:ext uri="{BB962C8B-B14F-4D97-AF65-F5344CB8AC3E}">
        <p14:creationId xmlns:p14="http://schemas.microsoft.com/office/powerpoint/2010/main" val="1371846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txBox="1">
            <a:spLocks noGrp="1" noChangeArrowheads="1"/>
          </p:cNvSpPr>
          <p:nvPr/>
        </p:nvSpPr>
        <p:spPr bwMode="auto">
          <a:xfrm>
            <a:off x="3963988" y="8816975"/>
            <a:ext cx="303212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2F98C99C-CD31-4FC7-8C09-2D9C45FA9A0C}" type="slidenum">
              <a:rPr lang="en-US" altLang="en-US" sz="1200"/>
              <a:pPr algn="r" eaLnBrk="1" hangingPunct="1"/>
              <a:t>11</a:t>
            </a:fld>
            <a:endParaRPr lang="en-US" altLang="en-US" sz="1200"/>
          </a:p>
        </p:txBody>
      </p:sp>
      <p:sp>
        <p:nvSpPr>
          <p:cNvPr id="90114" name="Rectangle 2"/>
          <p:cNvSpPr>
            <a:spLocks noGrp="1" noRot="1" noChangeAspect="1" noChangeArrowheads="1" noTextEdit="1"/>
          </p:cNvSpPr>
          <p:nvPr>
            <p:ph type="sldImg"/>
          </p:nvPr>
        </p:nvSpPr>
        <p:spPr>
          <a:xfrm>
            <a:off x="1177925" y="695325"/>
            <a:ext cx="4641850" cy="3481388"/>
          </a:xfrm>
          <a:ln/>
        </p:spPr>
      </p:sp>
      <p:sp>
        <p:nvSpPr>
          <p:cNvPr id="90115" name="Rectangle 3"/>
          <p:cNvSpPr>
            <a:spLocks noGrp="1" noChangeArrowheads="1"/>
          </p:cNvSpPr>
          <p:nvPr>
            <p:ph type="body" idx="1"/>
          </p:nvPr>
        </p:nvSpPr>
        <p:spPr>
          <a:xfrm>
            <a:off x="700088" y="4410075"/>
            <a:ext cx="559752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4157855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collision</a:t>
            </a:r>
            <a:r>
              <a:rPr lang="en-US" baseline="0" dirty="0" smtClean="0"/>
              <a:t> induced dissociation, the protein fragments are accelerated and collide into a mixture of a neutral gas (e.g. argon, N2), which produces collision energy to fragment the bonds of </a:t>
            </a:r>
            <a:r>
              <a:rPr lang="en-US" baseline="0" smtClean="0"/>
              <a:t>the proteins. </a:t>
            </a:r>
            <a:endParaRPr lang="en-US" dirty="0"/>
          </a:p>
        </p:txBody>
      </p:sp>
      <p:sp>
        <p:nvSpPr>
          <p:cNvPr id="4" name="Slide Number Placeholder 3"/>
          <p:cNvSpPr>
            <a:spLocks noGrp="1"/>
          </p:cNvSpPr>
          <p:nvPr>
            <p:ph type="sldNum" sz="quarter" idx="10"/>
          </p:nvPr>
        </p:nvSpPr>
        <p:spPr/>
        <p:txBody>
          <a:bodyPr/>
          <a:lstStyle/>
          <a:p>
            <a:pPr>
              <a:defRPr/>
            </a:pPr>
            <a:fld id="{07BB6915-04B6-438F-AAA7-91F54DCDAA48}" type="slidenum">
              <a:rPr lang="en-US" smtClean="0"/>
              <a:pPr>
                <a:defRPr/>
              </a:pPr>
              <a:t>12</a:t>
            </a:fld>
            <a:endParaRPr lang="en-US"/>
          </a:p>
        </p:txBody>
      </p:sp>
    </p:spTree>
    <p:extLst>
      <p:ext uri="{BB962C8B-B14F-4D97-AF65-F5344CB8AC3E}">
        <p14:creationId xmlns:p14="http://schemas.microsoft.com/office/powerpoint/2010/main" val="3088449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txBox="1">
            <a:spLocks noGrp="1" noChangeArrowheads="1"/>
          </p:cNvSpPr>
          <p:nvPr/>
        </p:nvSpPr>
        <p:spPr bwMode="auto">
          <a:xfrm>
            <a:off x="3963988" y="8816975"/>
            <a:ext cx="303212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4D930DFF-339C-422A-A366-8331CF9E5AE2}" type="slidenum">
              <a:rPr lang="en-US" altLang="en-US" sz="1200"/>
              <a:pPr algn="r" eaLnBrk="1" hangingPunct="1"/>
              <a:t>13</a:t>
            </a:fld>
            <a:endParaRPr lang="en-US" altLang="en-US" sz="1200"/>
          </a:p>
        </p:txBody>
      </p:sp>
      <p:sp>
        <p:nvSpPr>
          <p:cNvPr id="92162" name="Rectangle 2"/>
          <p:cNvSpPr>
            <a:spLocks noGrp="1" noRot="1" noChangeAspect="1" noChangeArrowheads="1" noTextEdit="1"/>
          </p:cNvSpPr>
          <p:nvPr>
            <p:ph type="sldImg"/>
          </p:nvPr>
        </p:nvSpPr>
        <p:spPr>
          <a:xfrm>
            <a:off x="1177925" y="695325"/>
            <a:ext cx="4641850" cy="3481388"/>
          </a:xfrm>
          <a:ln/>
        </p:spPr>
      </p:sp>
      <p:sp>
        <p:nvSpPr>
          <p:cNvPr id="92163" name="Rectangle 3"/>
          <p:cNvSpPr>
            <a:spLocks noGrp="1" noChangeArrowheads="1"/>
          </p:cNvSpPr>
          <p:nvPr>
            <p:ph type="body" idx="1"/>
          </p:nvPr>
        </p:nvSpPr>
        <p:spPr>
          <a:xfrm>
            <a:off x="700088" y="4410075"/>
            <a:ext cx="559752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2220165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txBox="1">
            <a:spLocks noGrp="1" noChangeArrowheads="1"/>
          </p:cNvSpPr>
          <p:nvPr/>
        </p:nvSpPr>
        <p:spPr bwMode="auto">
          <a:xfrm>
            <a:off x="3963988" y="8816975"/>
            <a:ext cx="303212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DA4ECD67-4553-4E96-B309-4DE2E7E849A5}" type="slidenum">
              <a:rPr lang="en-US" altLang="en-US" sz="1200"/>
              <a:pPr algn="r" eaLnBrk="1" hangingPunct="1"/>
              <a:t>14</a:t>
            </a:fld>
            <a:endParaRPr lang="en-US" altLang="en-US" sz="1200"/>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p>
            <a:pPr eaLnBrk="1" hangingPunct="1"/>
            <a:r>
              <a:rPr lang="en-US" altLang="en-US" smtClean="0">
                <a:latin typeface="Arial" pitchFamily="34" charset="0"/>
                <a:ea typeface="ＭＳ Ｐゴシック" pitchFamily="34" charset="-128"/>
              </a:rPr>
              <a:t>In SDS PAGE, SDS equalizes charge density of all proteins and only separator is mass</a:t>
            </a:r>
          </a:p>
        </p:txBody>
      </p:sp>
    </p:spTree>
    <p:extLst>
      <p:ext uri="{BB962C8B-B14F-4D97-AF65-F5344CB8AC3E}">
        <p14:creationId xmlns:p14="http://schemas.microsoft.com/office/powerpoint/2010/main" val="37499359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txBox="1">
            <a:spLocks noGrp="1" noChangeArrowheads="1"/>
          </p:cNvSpPr>
          <p:nvPr/>
        </p:nvSpPr>
        <p:spPr bwMode="auto">
          <a:xfrm>
            <a:off x="3963988" y="8816975"/>
            <a:ext cx="303212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66641562-BE5A-4955-A99E-A22003645546}" type="slidenum">
              <a:rPr lang="en-US" altLang="en-US" sz="1200"/>
              <a:pPr algn="r" eaLnBrk="1" hangingPunct="1"/>
              <a:t>15</a:t>
            </a:fld>
            <a:endParaRPr lang="en-US" altLang="en-US" sz="1200"/>
          </a:p>
        </p:txBody>
      </p:sp>
      <p:sp>
        <p:nvSpPr>
          <p:cNvPr id="96258" name="Rectangle 2"/>
          <p:cNvSpPr>
            <a:spLocks noGrp="1" noRot="1" noChangeAspect="1" noChangeArrowheads="1" noTextEdit="1"/>
          </p:cNvSpPr>
          <p:nvPr>
            <p:ph type="sldImg"/>
          </p:nvPr>
        </p:nvSpPr>
        <p:spPr>
          <a:xfrm>
            <a:off x="1177925" y="695325"/>
            <a:ext cx="4641850" cy="3481388"/>
          </a:xfrm>
          <a:ln/>
        </p:spPr>
      </p:sp>
      <p:sp>
        <p:nvSpPr>
          <p:cNvPr id="96259" name="Rectangle 3"/>
          <p:cNvSpPr>
            <a:spLocks noGrp="1" noChangeArrowheads="1"/>
          </p:cNvSpPr>
          <p:nvPr>
            <p:ph type="body" idx="1"/>
          </p:nvPr>
        </p:nvSpPr>
        <p:spPr>
          <a:xfrm>
            <a:off x="700088" y="4410075"/>
            <a:ext cx="559752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376471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txBox="1">
            <a:spLocks noGrp="1" noChangeArrowheads="1"/>
          </p:cNvSpPr>
          <p:nvPr/>
        </p:nvSpPr>
        <p:spPr bwMode="auto">
          <a:xfrm>
            <a:off x="3963988" y="8816975"/>
            <a:ext cx="303212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0C5E6517-F922-4674-93DD-E8C7A93BE08B}" type="slidenum">
              <a:rPr lang="en-US" altLang="en-US" sz="1200"/>
              <a:pPr algn="r" eaLnBrk="1" hangingPunct="1"/>
              <a:t>16</a:t>
            </a:fld>
            <a:endParaRPr lang="en-US" altLang="en-US" sz="12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3122208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txBox="1">
            <a:spLocks noGrp="1" noChangeArrowheads="1"/>
          </p:cNvSpPr>
          <p:nvPr/>
        </p:nvSpPr>
        <p:spPr bwMode="auto">
          <a:xfrm>
            <a:off x="3963988" y="8816975"/>
            <a:ext cx="303212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57E5B23A-9050-46DC-99D8-FB686C754EF4}" type="slidenum">
              <a:rPr lang="en-US" altLang="en-US" sz="1200"/>
              <a:pPr algn="r" eaLnBrk="1" hangingPunct="1"/>
              <a:t>17</a:t>
            </a:fld>
            <a:endParaRPr lang="en-US" altLang="en-US" sz="1200"/>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p>
            <a:pPr eaLnBrk="1" hangingPunct="1">
              <a:lnSpc>
                <a:spcPct val="80000"/>
              </a:lnSpc>
            </a:pPr>
            <a:r>
              <a:rPr lang="en-US" altLang="en-US" sz="800" i="1" smtClean="0">
                <a:latin typeface="Arial" pitchFamily="34" charset="0"/>
                <a:ea typeface="ＭＳ Ｐゴシック" pitchFamily="34" charset="-128"/>
              </a:rPr>
              <a:t>Remember from physics that diffraction is the bending of a wave as it passes through an aperture or by an object</a:t>
            </a:r>
          </a:p>
          <a:p>
            <a:pPr eaLnBrk="1" hangingPunct="1">
              <a:lnSpc>
                <a:spcPct val="80000"/>
              </a:lnSpc>
            </a:pPr>
            <a:endParaRPr lang="en-US" altLang="en-US" sz="800" i="1" smtClean="0">
              <a:latin typeface="Arial" pitchFamily="34" charset="0"/>
              <a:ea typeface="ＭＳ Ｐゴシック" pitchFamily="34" charset="-128"/>
            </a:endParaRPr>
          </a:p>
          <a:p>
            <a:pPr eaLnBrk="1" hangingPunct="1">
              <a:lnSpc>
                <a:spcPct val="80000"/>
              </a:lnSpc>
            </a:pPr>
            <a:r>
              <a:rPr lang="en-US" altLang="en-US" sz="800" i="1" smtClean="0">
                <a:latin typeface="Arial" pitchFamily="34" charset="0"/>
                <a:ea typeface="ＭＳ Ｐゴシック" pitchFamily="34" charset="-128"/>
              </a:rPr>
              <a:t>a</a:t>
            </a:r>
            <a:r>
              <a:rPr lang="en-US" altLang="en-US" sz="800" smtClean="0">
                <a:latin typeface="Arial" pitchFamily="34" charset="0"/>
                <a:ea typeface="ＭＳ Ｐゴシック" pitchFamily="34" charset="-128"/>
              </a:rPr>
              <a:t>sinθ = </a:t>
            </a:r>
            <a:r>
              <a:rPr lang="en-US" altLang="en-US" sz="800" i="1" smtClean="0">
                <a:latin typeface="Arial" pitchFamily="34" charset="0"/>
                <a:ea typeface="ＭＳ Ｐゴシック" pitchFamily="34" charset="-128"/>
              </a:rPr>
              <a:t>n</a:t>
            </a:r>
            <a:r>
              <a:rPr lang="en-US" altLang="en-US" sz="800" smtClean="0">
                <a:latin typeface="Arial" pitchFamily="34" charset="0"/>
                <a:ea typeface="ＭＳ Ｐゴシック" pitchFamily="34" charset="-128"/>
              </a:rPr>
              <a:t>λ for a double slit, where a is the distance between slits and gives location of maximal interference</a:t>
            </a:r>
          </a:p>
          <a:p>
            <a:pPr eaLnBrk="1" hangingPunct="1">
              <a:lnSpc>
                <a:spcPct val="80000"/>
              </a:lnSpc>
            </a:pPr>
            <a:r>
              <a:rPr lang="en-US" altLang="en-US" sz="800" smtClean="0">
                <a:latin typeface="Arial" pitchFamily="34" charset="0"/>
                <a:ea typeface="ＭＳ Ｐゴシック" pitchFamily="34" charset="-128"/>
              </a:rPr>
              <a:t>I.  Steps in </a:t>
            </a:r>
            <a:r>
              <a:rPr lang="en-US" altLang="en-US" sz="800" b="1" smtClean="0">
                <a:latin typeface="Arial" pitchFamily="34" charset="0"/>
                <a:ea typeface="ＭＳ Ｐゴシック" pitchFamily="34" charset="-128"/>
              </a:rPr>
              <a:t>X-ray diffraction</a:t>
            </a:r>
            <a:r>
              <a:rPr lang="en-US" altLang="en-US" sz="800" smtClean="0">
                <a:latin typeface="Arial" pitchFamily="34" charset="0"/>
                <a:ea typeface="ＭＳ Ｐゴシック" pitchFamily="34" charset="-128"/>
              </a:rPr>
              <a:t> (</a:t>
            </a:r>
            <a:r>
              <a:rPr lang="en-US" altLang="en-US" sz="800" b="1" smtClean="0">
                <a:latin typeface="Arial" pitchFamily="34" charset="0"/>
                <a:ea typeface="ＭＳ Ｐゴシック" pitchFamily="34" charset="-128"/>
              </a:rPr>
              <a:t>X-ray crystallography</a:t>
            </a:r>
            <a:r>
              <a:rPr lang="en-US" altLang="en-US" sz="800" smtClean="0">
                <a:latin typeface="Arial" pitchFamily="34" charset="0"/>
                <a:ea typeface="ＭＳ Ｐゴシック" pitchFamily="34" charset="-128"/>
              </a:rPr>
              <a:t>) – must get most purified preparation of protein possible</a:t>
            </a:r>
          </a:p>
          <a:p>
            <a:pPr eaLnBrk="1" hangingPunct="1">
              <a:lnSpc>
                <a:spcPct val="80000"/>
              </a:lnSpc>
            </a:pPr>
            <a:r>
              <a:rPr lang="en-US" altLang="en-US" sz="800" smtClean="0">
                <a:latin typeface="Arial" pitchFamily="34" charset="0"/>
                <a:ea typeface="ＭＳ Ｐゴシック" pitchFamily="34" charset="-128"/>
              </a:rPr>
              <a:t>	A.  Protein crystals are needed before X-ray crystallography can be used to characterize proteins</a:t>
            </a:r>
          </a:p>
          <a:p>
            <a:pPr eaLnBrk="1" hangingPunct="1">
              <a:lnSpc>
                <a:spcPct val="80000"/>
              </a:lnSpc>
            </a:pPr>
            <a:r>
              <a:rPr lang="en-US" altLang="en-US" sz="800" smtClean="0">
                <a:latin typeface="Arial" pitchFamily="34" charset="0"/>
                <a:ea typeface="ＭＳ Ｐゴシック" pitchFamily="34" charset="-128"/>
              </a:rPr>
              <a:t>		1.  Crystal is composed of a regularly repeating arrangement of a unit cell (a single protein)</a:t>
            </a:r>
          </a:p>
          <a:p>
            <a:pPr eaLnBrk="1" hangingPunct="1">
              <a:lnSpc>
                <a:spcPct val="80000"/>
              </a:lnSpc>
            </a:pPr>
            <a:r>
              <a:rPr lang="en-US" altLang="en-US" sz="800" smtClean="0">
                <a:latin typeface="Arial" pitchFamily="34" charset="0"/>
                <a:ea typeface="ＭＳ Ｐゴシック" pitchFamily="34" charset="-128"/>
              </a:rPr>
              <a:t>		2.  The ability to make a protein crystal is one of the best guarantees of molecular purity</a:t>
            </a:r>
          </a:p>
          <a:p>
            <a:pPr eaLnBrk="1" hangingPunct="1">
              <a:lnSpc>
                <a:spcPct val="80000"/>
              </a:lnSpc>
            </a:pPr>
            <a:r>
              <a:rPr lang="en-US" altLang="en-US" sz="800" smtClean="0">
                <a:latin typeface="Arial" pitchFamily="34" charset="0"/>
                <a:ea typeface="ＭＳ Ｐゴシック" pitchFamily="34" charset="-128"/>
              </a:rPr>
              <a:t>	B.  Protein crystal, once formed, is bombarded with a fine X-ray beam of monochromatic wavelength</a:t>
            </a:r>
          </a:p>
          <a:p>
            <a:pPr eaLnBrk="1" hangingPunct="1">
              <a:lnSpc>
                <a:spcPct val="80000"/>
              </a:lnSpc>
            </a:pPr>
            <a:r>
              <a:rPr lang="en-US" altLang="en-US" sz="800" smtClean="0">
                <a:latin typeface="Arial" pitchFamily="34" charset="0"/>
                <a:ea typeface="ＭＳ Ｐゴシック" pitchFamily="34" charset="-128"/>
              </a:rPr>
              <a:t>		1.  Radiation that is scattered (diffracted) by electrons of protein's atoms strikes an electron-sensitive detector placed behind the crystal </a:t>
            </a:r>
          </a:p>
          <a:p>
            <a:pPr eaLnBrk="1" hangingPunct="1">
              <a:lnSpc>
                <a:spcPct val="80000"/>
              </a:lnSpc>
            </a:pPr>
            <a:r>
              <a:rPr lang="en-US" altLang="en-US" sz="800" smtClean="0">
                <a:latin typeface="Arial" pitchFamily="34" charset="0"/>
                <a:ea typeface="ＭＳ Ｐゴシック" pitchFamily="34" charset="-128"/>
              </a:rPr>
              <a:t>		2.  Diffraction pattern produced by the crystal is determined by the structure within protein; atoms in the crystal are in a repeating pattern, </a:t>
            </a:r>
          </a:p>
          <a:p>
            <a:pPr eaLnBrk="1" hangingPunct="1">
              <a:lnSpc>
                <a:spcPct val="80000"/>
              </a:lnSpc>
            </a:pPr>
            <a:r>
              <a:rPr lang="en-US" altLang="en-US" sz="800" smtClean="0">
                <a:latin typeface="Arial" pitchFamily="34" charset="0"/>
                <a:ea typeface="ＭＳ Ｐゴシック" pitchFamily="34" charset="-128"/>
              </a:rPr>
              <a:t>		3.  The large number of molecules in crystal reinforces reflections —&gt; it behaves like one large molecule</a:t>
            </a:r>
          </a:p>
          <a:p>
            <a:pPr eaLnBrk="1" hangingPunct="1">
              <a:lnSpc>
                <a:spcPct val="80000"/>
              </a:lnSpc>
            </a:pPr>
            <a:r>
              <a:rPr lang="en-US" altLang="en-US" sz="800" smtClean="0">
                <a:latin typeface="Arial" pitchFamily="34" charset="0"/>
                <a:ea typeface="ＭＳ Ｐゴシック" pitchFamily="34" charset="-128"/>
              </a:rPr>
              <a:t>II.  Data obtained</a:t>
            </a:r>
          </a:p>
          <a:p>
            <a:pPr eaLnBrk="1" hangingPunct="1">
              <a:lnSpc>
                <a:spcPct val="80000"/>
              </a:lnSpc>
            </a:pPr>
            <a:r>
              <a:rPr lang="en-US" altLang="en-US" sz="800" smtClean="0">
                <a:latin typeface="Arial" pitchFamily="34" charset="0"/>
                <a:ea typeface="ＭＳ Ｐゴシック" pitchFamily="34" charset="-128"/>
              </a:rPr>
              <a:t>	A.  Reflection positions &amp; intensities on plates are related mathematically to protein electron densities, since it is the electrons of the atoms that produced them; reflections appear as spots on plates</a:t>
            </a:r>
          </a:p>
          <a:p>
            <a:pPr eaLnBrk="1" hangingPunct="1">
              <a:lnSpc>
                <a:spcPct val="80000"/>
              </a:lnSpc>
            </a:pPr>
            <a:r>
              <a:rPr lang="en-US" altLang="en-US" sz="800" smtClean="0">
                <a:latin typeface="Arial" pitchFamily="34" charset="0"/>
                <a:ea typeface="ＭＳ Ｐゴシック" pitchFamily="34" charset="-128"/>
              </a:rPr>
              <a:t>		1.  Because of the way in which the crystal is bombarded, each plate represents a slice of molecule; one must analyze many plates to get a single diffraction pattern</a:t>
            </a:r>
          </a:p>
          <a:p>
            <a:pPr eaLnBrk="1" hangingPunct="1">
              <a:lnSpc>
                <a:spcPct val="80000"/>
              </a:lnSpc>
            </a:pPr>
            <a:r>
              <a:rPr lang="en-US" altLang="en-US" sz="800" smtClean="0">
                <a:latin typeface="Arial" pitchFamily="34" charset="0"/>
                <a:ea typeface="ＭＳ Ｐゴシック" pitchFamily="34" charset="-128"/>
              </a:rPr>
              <a:t>		2.  Resolution obtained by X-ray diffraction depends on the number of spots that are analyzed</a:t>
            </a:r>
          </a:p>
          <a:p>
            <a:pPr eaLnBrk="1" hangingPunct="1">
              <a:lnSpc>
                <a:spcPct val="80000"/>
              </a:lnSpc>
            </a:pPr>
            <a:r>
              <a:rPr lang="en-US" altLang="en-US" sz="800" smtClean="0">
                <a:latin typeface="Arial" pitchFamily="34" charset="0"/>
                <a:ea typeface="ＭＳ Ｐゴシック" pitchFamily="34" charset="-128"/>
              </a:rPr>
              <a:t>	B.  Spots closer to pattern center result from X-rays scattered at smaller angles from crystal; provide information about grosser aspects of protein (long spacings within molecule)</a:t>
            </a:r>
          </a:p>
          <a:p>
            <a:pPr eaLnBrk="1" hangingPunct="1">
              <a:lnSpc>
                <a:spcPct val="80000"/>
              </a:lnSpc>
            </a:pPr>
            <a:r>
              <a:rPr lang="en-US" altLang="en-US" sz="800" smtClean="0">
                <a:latin typeface="Arial" pitchFamily="34" charset="0"/>
                <a:ea typeface="ＭＳ Ｐゴシック" pitchFamily="34" charset="-128"/>
              </a:rPr>
              <a:t>	C.  Spots closer to periphery of photograph contain information about closely spaced aspects of molecules within crystal —&gt; resolution depends on the number of spots analyzed</a:t>
            </a:r>
          </a:p>
          <a:p>
            <a:pPr eaLnBrk="1" hangingPunct="1">
              <a:lnSpc>
                <a:spcPct val="80000"/>
              </a:lnSpc>
            </a:pPr>
            <a:r>
              <a:rPr lang="en-US" altLang="en-US" sz="800" smtClean="0">
                <a:latin typeface="Arial" pitchFamily="34" charset="0"/>
                <a:ea typeface="ＭＳ Ｐゴシック" pitchFamily="34" charset="-128"/>
              </a:rPr>
              <a:t>III.  Example: myoglobin, first protein whose structure was determined by X-ray diffraction; analyzed successively at resolutions of 6, 2 &amp; 1.4 Å, with years elapsing between each completed determination</a:t>
            </a:r>
          </a:p>
          <a:p>
            <a:pPr eaLnBrk="1" hangingPunct="1">
              <a:lnSpc>
                <a:spcPct val="80000"/>
              </a:lnSpc>
            </a:pPr>
            <a:r>
              <a:rPr lang="en-US" altLang="en-US" sz="800" smtClean="0">
                <a:latin typeface="Arial" pitchFamily="34" charset="0"/>
                <a:ea typeface="ＭＳ Ｐゴシック" pitchFamily="34" charset="-128"/>
              </a:rPr>
              <a:t>	A.  Since covalent bonds are 1 - 1.5 Å in length &amp; noncovalent bonds are between 2.8 Å &amp; 4Å in length, information gathered on protein depends on resolution achieved</a:t>
            </a:r>
          </a:p>
          <a:p>
            <a:pPr eaLnBrk="1" hangingPunct="1">
              <a:lnSpc>
                <a:spcPct val="80000"/>
              </a:lnSpc>
            </a:pPr>
            <a:r>
              <a:rPr lang="en-US" altLang="en-US" sz="800" smtClean="0">
                <a:latin typeface="Arial" pitchFamily="34" charset="0"/>
                <a:ea typeface="ＭＳ Ｐゴシック" pitchFamily="34" charset="-128"/>
              </a:rPr>
              <a:t>	B.  In myoglobin, at 6 Å resolution —&gt; showed manner in which myoglobin polypeptide chain is folded &amp; the location of the heme moiety, but it is not sufficient to show structure within chain</a:t>
            </a:r>
          </a:p>
          <a:p>
            <a:pPr eaLnBrk="1" hangingPunct="1">
              <a:lnSpc>
                <a:spcPct val="80000"/>
              </a:lnSpc>
            </a:pPr>
            <a:r>
              <a:rPr lang="en-US" altLang="en-US" sz="800" smtClean="0">
                <a:latin typeface="Arial" pitchFamily="34" charset="0"/>
                <a:ea typeface="ＭＳ Ｐゴシック" pitchFamily="34" charset="-128"/>
              </a:rPr>
              <a:t>		1.  At 2 Å resolution —&gt; groups of atoms could be separated from one another</a:t>
            </a:r>
          </a:p>
          <a:p>
            <a:pPr eaLnBrk="1" hangingPunct="1">
              <a:lnSpc>
                <a:spcPct val="80000"/>
              </a:lnSpc>
            </a:pPr>
            <a:r>
              <a:rPr lang="en-US" altLang="en-US" sz="800" smtClean="0">
                <a:latin typeface="Arial" pitchFamily="34" charset="0"/>
                <a:ea typeface="ＭＳ Ｐゴシック" pitchFamily="34" charset="-128"/>
              </a:rPr>
              <a:t>		2.  At 1.4 Å resolution —&gt; positions of individual atoms were determined</a:t>
            </a:r>
          </a:p>
          <a:p>
            <a:pPr eaLnBrk="1" hangingPunct="1">
              <a:lnSpc>
                <a:spcPct val="80000"/>
              </a:lnSpc>
            </a:pPr>
            <a:r>
              <a:rPr lang="en-US" altLang="en-US" sz="800" smtClean="0">
                <a:latin typeface="Arial" pitchFamily="34" charset="0"/>
                <a:ea typeface="ＭＳ Ｐゴシック" pitchFamily="34" charset="-128"/>
              </a:rPr>
              <a:t>	C.  By the end of 2002, the structure of &gt;250 proteins had been determined at atomic resolution (&gt;1.2 Å) &amp; a handful as low as 0.8 Å</a:t>
            </a:r>
          </a:p>
          <a:p>
            <a:pPr eaLnBrk="1" hangingPunct="1">
              <a:lnSpc>
                <a:spcPct val="80000"/>
              </a:lnSpc>
            </a:pPr>
            <a:r>
              <a:rPr lang="en-US" altLang="en-US" sz="800" smtClean="0">
                <a:latin typeface="Arial" pitchFamily="34" charset="0"/>
                <a:ea typeface="ＭＳ Ｐゴシック" pitchFamily="34" charset="-128"/>
              </a:rPr>
              <a:t>http://www.youtube.com/watch?v=ejqleVj4plE</a:t>
            </a:r>
          </a:p>
        </p:txBody>
      </p:sp>
    </p:spTree>
    <p:extLst>
      <p:ext uri="{BB962C8B-B14F-4D97-AF65-F5344CB8AC3E}">
        <p14:creationId xmlns:p14="http://schemas.microsoft.com/office/powerpoint/2010/main" val="16305060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p:cNvSpPr txBox="1">
            <a:spLocks noGrp="1" noChangeArrowheads="1"/>
          </p:cNvSpPr>
          <p:nvPr/>
        </p:nvSpPr>
        <p:spPr bwMode="auto">
          <a:xfrm>
            <a:off x="3963988" y="8816975"/>
            <a:ext cx="303212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8ECCC2DD-0AB7-4D8D-827A-ECE35A8A8096}" type="slidenum">
              <a:rPr lang="en-US" altLang="en-US" sz="1200"/>
              <a:pPr algn="r" eaLnBrk="1" hangingPunct="1"/>
              <a:t>18</a:t>
            </a:fld>
            <a:endParaRPr lang="en-US" altLang="en-US" sz="1200"/>
          </a:p>
        </p:txBody>
      </p:sp>
      <p:sp>
        <p:nvSpPr>
          <p:cNvPr id="102402" name="Rectangle 2"/>
          <p:cNvSpPr>
            <a:spLocks noGrp="1" noRot="1" noChangeAspect="1" noChangeArrowheads="1" noTextEdit="1"/>
          </p:cNvSpPr>
          <p:nvPr>
            <p:ph type="sldImg"/>
          </p:nvPr>
        </p:nvSpPr>
        <p:spPr>
          <a:xfrm>
            <a:off x="1177925" y="695325"/>
            <a:ext cx="4641850" cy="3481388"/>
          </a:xfrm>
          <a:ln/>
        </p:spPr>
      </p:sp>
      <p:sp>
        <p:nvSpPr>
          <p:cNvPr id="102403" name="Rectangle 3"/>
          <p:cNvSpPr>
            <a:spLocks noGrp="1" noChangeArrowheads="1"/>
          </p:cNvSpPr>
          <p:nvPr>
            <p:ph type="body" idx="1"/>
          </p:nvPr>
        </p:nvSpPr>
        <p:spPr>
          <a:xfrm>
            <a:off x="700088" y="4410075"/>
            <a:ext cx="559752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1662641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 1. The </a:t>
            </a:r>
            <a:r>
              <a:rPr lang="en-US" dirty="0" err="1" smtClean="0"/>
              <a:t>cryo</a:t>
            </a:r>
            <a:r>
              <a:rPr lang="en-US" dirty="0" smtClean="0"/>
              <a:t>-EM structure of </a:t>
            </a:r>
            <a:r>
              <a:rPr lang="en-US" dirty="0" err="1" smtClean="0"/>
              <a:t>Zika</a:t>
            </a:r>
            <a:r>
              <a:rPr lang="en-US" dirty="0" smtClean="0"/>
              <a:t> virus at 3.8Å. (A) A representative </a:t>
            </a:r>
            <a:r>
              <a:rPr lang="en-US" dirty="0" err="1" smtClean="0"/>
              <a:t>cryo</a:t>
            </a:r>
            <a:r>
              <a:rPr lang="en-US" dirty="0" smtClean="0"/>
              <a:t>-EM image of frozen, hydrated ZIKV showing the distribution of </a:t>
            </a:r>
            <a:r>
              <a:rPr lang="en-US" dirty="0" err="1" smtClean="0"/>
              <a:t>virion</a:t>
            </a:r>
            <a:r>
              <a:rPr lang="en-US" dirty="0" smtClean="0"/>
              <a:t> phenotypes. Smooth, mature virus particles are identified by a surrounding black box. A partially mature virus particle is identified by the yellow arrow. (B) A surface-shaded depth cued representation of ZIKV viewed down the icosahedral two-fold axis. The asymmetric unit is identified by the black triangle. (C) A cross-section of ZIKV showing the radial density distribution. Panels B and C are color-coded based on the following radii: up to 130Å, blue; 131Å to 150Å, cyan; 151Å to 190Å, green; 191Å to 230Å, yellow, from 231Å, red. The region shown in blue fails to follow icosahedral symmetry and therefore its density is uninterruptable as is the case with other </a:t>
            </a:r>
            <a:r>
              <a:rPr lang="en-US" dirty="0" err="1" smtClean="0"/>
              <a:t>flaviviruses</a:t>
            </a:r>
            <a:r>
              <a:rPr lang="en-US" dirty="0" smtClean="0"/>
              <a:t>. (D) A plot of the Fourier shell coefficient (FSC). Based on the 0.143 criterion for the gold standard comparison of two independent data sets, the resolution of the reconstruction is 3.8Å. The x axis shows 1/resolution in Å−1; the y axis shows the FSC value. (E) The Cα backbone of the E and M proteins in the icosahedral ZIKV particle (same orientation as in Panel B above) showing the herringbone organization. The color code fits the standard designation of E protein domains I (red), domain II (yellow) and domain III (blue). (F) Representative </a:t>
            </a:r>
            <a:r>
              <a:rPr lang="en-US" dirty="0" err="1" smtClean="0"/>
              <a:t>cryo</a:t>
            </a:r>
            <a:r>
              <a:rPr lang="en-US" dirty="0" smtClean="0"/>
              <a:t>-EM electron densities of several amino acids of the E protein. </a:t>
            </a:r>
            <a:endParaRPr lang="en-US" dirty="0"/>
          </a:p>
        </p:txBody>
      </p:sp>
      <p:sp>
        <p:nvSpPr>
          <p:cNvPr id="4" name="Slide Number Placeholder 3"/>
          <p:cNvSpPr>
            <a:spLocks noGrp="1"/>
          </p:cNvSpPr>
          <p:nvPr>
            <p:ph type="sldNum" sz="quarter" idx="10"/>
          </p:nvPr>
        </p:nvSpPr>
        <p:spPr/>
        <p:txBody>
          <a:bodyPr/>
          <a:lstStyle/>
          <a:p>
            <a:pPr>
              <a:defRPr/>
            </a:pPr>
            <a:fld id="{07BB6915-04B6-438F-AAA7-91F54DCDAA48}" type="slidenum">
              <a:rPr lang="en-US" smtClean="0"/>
              <a:pPr>
                <a:defRPr/>
              </a:pPr>
              <a:t>20</a:t>
            </a:fld>
            <a:endParaRPr lang="en-US"/>
          </a:p>
        </p:txBody>
      </p:sp>
    </p:spTree>
    <p:extLst>
      <p:ext uri="{BB962C8B-B14F-4D97-AF65-F5344CB8AC3E}">
        <p14:creationId xmlns:p14="http://schemas.microsoft.com/office/powerpoint/2010/main" val="35197392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 2. The structures of </a:t>
            </a:r>
            <a:r>
              <a:rPr lang="en-US" dirty="0" err="1" smtClean="0"/>
              <a:t>Zika</a:t>
            </a:r>
            <a:r>
              <a:rPr lang="en-US" dirty="0" smtClean="0"/>
              <a:t> virus E and M proteins. (A) The E protein dimer is shown in ribbon form viewed down the two-fold axis. The color code fits the standard designation of E protein domains I (red), domain II (yellow) and domain III (blue). The underlying stem and transmembrane residues are shown (pink). The fusion loop (green; fig. S1), Asn154 glycan, and the variable loop surrounding the Asn154 glycan (residues 145-160, cyan) are highlighted. (B) Side view of the E-M dimer showing the three E </a:t>
            </a:r>
            <a:r>
              <a:rPr lang="en-US" dirty="0" err="1" smtClean="0"/>
              <a:t>ectodomains</a:t>
            </a:r>
            <a:r>
              <a:rPr lang="en-US" dirty="0" smtClean="0"/>
              <a:t> as well as the E stem/transmembrane domains (pink) and the M loop and stem/transmembrane domains (light blue). The E and M transmembrane domains are found within the lipid bilayer (Fig. 1C). All residues of M (1-75) and all but three residues of E (1- 501) were identified in the density. The Asn154 glycan from one monomer is labeled and can be seen projecting from the surface. </a:t>
            </a:r>
            <a:endParaRPr lang="en-US" dirty="0"/>
          </a:p>
        </p:txBody>
      </p:sp>
      <p:sp>
        <p:nvSpPr>
          <p:cNvPr id="4" name="Slide Number Placeholder 3"/>
          <p:cNvSpPr>
            <a:spLocks noGrp="1"/>
          </p:cNvSpPr>
          <p:nvPr>
            <p:ph type="sldNum" sz="quarter" idx="10"/>
          </p:nvPr>
        </p:nvSpPr>
        <p:spPr/>
        <p:txBody>
          <a:bodyPr/>
          <a:lstStyle/>
          <a:p>
            <a:pPr>
              <a:defRPr/>
            </a:pPr>
            <a:fld id="{07BB6915-04B6-438F-AAA7-91F54DCDAA48}" type="slidenum">
              <a:rPr lang="en-US" smtClean="0"/>
              <a:pPr>
                <a:defRPr/>
              </a:pPr>
              <a:t>21</a:t>
            </a:fld>
            <a:endParaRPr lang="en-US"/>
          </a:p>
        </p:txBody>
      </p:sp>
    </p:spTree>
    <p:extLst>
      <p:ext uri="{BB962C8B-B14F-4D97-AF65-F5344CB8AC3E}">
        <p14:creationId xmlns:p14="http://schemas.microsoft.com/office/powerpoint/2010/main" val="1279563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a:solidFill>
                  <a:schemeClr val="tx1"/>
                </a:solidFill>
                <a:latin typeface="Arial" pitchFamily="34" charset="0"/>
              </a:defRPr>
            </a:lvl1pPr>
            <a:lvl2pPr marL="742950" indent="-285750" defTabSz="930275" eaLnBrk="0" hangingPunct="0">
              <a:defRPr sz="2000">
                <a:solidFill>
                  <a:schemeClr val="tx1"/>
                </a:solidFill>
                <a:latin typeface="Arial" pitchFamily="34" charset="0"/>
              </a:defRPr>
            </a:lvl2pPr>
            <a:lvl3pPr marL="1143000" indent="-228600" defTabSz="930275" eaLnBrk="0" hangingPunct="0">
              <a:defRPr sz="2000">
                <a:solidFill>
                  <a:schemeClr val="tx1"/>
                </a:solidFill>
                <a:latin typeface="Arial" pitchFamily="34" charset="0"/>
              </a:defRPr>
            </a:lvl3pPr>
            <a:lvl4pPr marL="1600200" indent="-228600" defTabSz="930275" eaLnBrk="0" hangingPunct="0">
              <a:defRPr sz="2000">
                <a:solidFill>
                  <a:schemeClr val="tx1"/>
                </a:solidFill>
                <a:latin typeface="Arial" pitchFamily="34" charset="0"/>
              </a:defRPr>
            </a:lvl4pPr>
            <a:lvl5pPr marL="2057400" indent="-228600" defTabSz="930275" eaLnBrk="0" hangingPunct="0">
              <a:defRPr sz="2000">
                <a:solidFill>
                  <a:schemeClr val="tx1"/>
                </a:solidFill>
                <a:latin typeface="Arial" pitchFamily="34" charset="0"/>
              </a:defRPr>
            </a:lvl5pPr>
            <a:lvl6pPr marL="2514600" indent="-228600" defTabSz="930275" eaLnBrk="0" fontAlgn="base" hangingPunct="0">
              <a:spcBef>
                <a:spcPct val="0"/>
              </a:spcBef>
              <a:spcAft>
                <a:spcPct val="0"/>
              </a:spcAft>
              <a:defRPr sz="2000">
                <a:solidFill>
                  <a:schemeClr val="tx1"/>
                </a:solidFill>
                <a:latin typeface="Arial" pitchFamily="34" charset="0"/>
              </a:defRPr>
            </a:lvl6pPr>
            <a:lvl7pPr marL="2971800" indent="-228600" defTabSz="930275" eaLnBrk="0" fontAlgn="base" hangingPunct="0">
              <a:spcBef>
                <a:spcPct val="0"/>
              </a:spcBef>
              <a:spcAft>
                <a:spcPct val="0"/>
              </a:spcAft>
              <a:defRPr sz="2000">
                <a:solidFill>
                  <a:schemeClr val="tx1"/>
                </a:solidFill>
                <a:latin typeface="Arial" pitchFamily="34" charset="0"/>
              </a:defRPr>
            </a:lvl7pPr>
            <a:lvl8pPr marL="3429000" indent="-228600" defTabSz="930275" eaLnBrk="0" fontAlgn="base" hangingPunct="0">
              <a:spcBef>
                <a:spcPct val="0"/>
              </a:spcBef>
              <a:spcAft>
                <a:spcPct val="0"/>
              </a:spcAft>
              <a:defRPr sz="2000">
                <a:solidFill>
                  <a:schemeClr val="tx1"/>
                </a:solidFill>
                <a:latin typeface="Arial" pitchFamily="34" charset="0"/>
              </a:defRPr>
            </a:lvl8pPr>
            <a:lvl9pPr marL="3886200" indent="-228600" defTabSz="930275" eaLnBrk="0" fontAlgn="base" hangingPunct="0">
              <a:spcBef>
                <a:spcPct val="0"/>
              </a:spcBef>
              <a:spcAft>
                <a:spcPct val="0"/>
              </a:spcAft>
              <a:defRPr sz="2000">
                <a:solidFill>
                  <a:schemeClr val="tx1"/>
                </a:solidFill>
                <a:latin typeface="Arial" pitchFamily="34" charset="0"/>
              </a:defRPr>
            </a:lvl9pPr>
          </a:lstStyle>
          <a:p>
            <a:pPr eaLnBrk="1" hangingPunct="1"/>
            <a:fld id="{29DB542A-90A6-4FE3-9C44-32F5C2D192D7}" type="slidenum">
              <a:rPr lang="en-US" altLang="en-US" sz="1200" smtClean="0"/>
              <a:pPr eaLnBrk="1" hangingPunct="1"/>
              <a:t>2</a:t>
            </a:fld>
            <a:endParaRPr lang="en-US" altLang="en-US" sz="1200" smtClean="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ndParaRPr>
          </a:p>
        </p:txBody>
      </p:sp>
    </p:spTree>
    <p:extLst>
      <p:ext uri="{BB962C8B-B14F-4D97-AF65-F5344CB8AC3E}">
        <p14:creationId xmlns:p14="http://schemas.microsoft.com/office/powerpoint/2010/main" val="3495310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1. The Steps Involved in Structure Determination by Single-Particle </a:t>
            </a:r>
            <a:r>
              <a:rPr lang="en-US" dirty="0" err="1" smtClean="0"/>
              <a:t>Cryo</a:t>
            </a:r>
            <a:r>
              <a:rPr lang="en-US" dirty="0" smtClean="0"/>
              <a:t>-EMA single-particle project should start with a characterization of the specimen in negative stain (left arm of the workﬂow). Only once the EM images, or potentially 2D class averages, are satisfactory, i.e., the particles are mono-disperse and show little aggregation and a manageable degree of </a:t>
            </a:r>
            <a:r>
              <a:rPr lang="en-US" dirty="0" err="1" smtClean="0"/>
              <a:t>heteroge-neity</a:t>
            </a:r>
            <a:r>
              <a:rPr lang="en-US" dirty="0" smtClean="0"/>
              <a:t> (‘‘low-resolution’’ sample reﬁnement), is the sample ready for analysis by </a:t>
            </a:r>
            <a:r>
              <a:rPr lang="en-US" dirty="0" err="1" smtClean="0"/>
              <a:t>cryo</a:t>
            </a:r>
            <a:r>
              <a:rPr lang="en-US" dirty="0" smtClean="0"/>
              <a:t>-EM (right arm of the workﬂow). The images, 2D class averages and 3D maps obtained with vitriﬁed specimens may indicate that the sample requires further improvement to reach near-atomic resolution (‘‘high-resolution’’ </a:t>
            </a:r>
            <a:r>
              <a:rPr lang="en-US" dirty="0" err="1" smtClean="0"/>
              <a:t>sam-ple</a:t>
            </a:r>
            <a:r>
              <a:rPr lang="en-US" dirty="0" smtClean="0"/>
              <a:t> reﬁnement).                                       </a:t>
            </a:r>
            <a:endParaRPr lang="en-US" dirty="0"/>
          </a:p>
        </p:txBody>
      </p:sp>
      <p:sp>
        <p:nvSpPr>
          <p:cNvPr id="4" name="Slide Number Placeholder 3"/>
          <p:cNvSpPr>
            <a:spLocks noGrp="1"/>
          </p:cNvSpPr>
          <p:nvPr>
            <p:ph type="sldNum" sz="quarter" idx="10"/>
          </p:nvPr>
        </p:nvSpPr>
        <p:spPr/>
        <p:txBody>
          <a:bodyPr/>
          <a:lstStyle/>
          <a:p>
            <a:pPr>
              <a:defRPr/>
            </a:pPr>
            <a:fld id="{07BB6915-04B6-438F-AAA7-91F54DCDAA48}" type="slidenum">
              <a:rPr lang="en-US" smtClean="0"/>
              <a:pPr>
                <a:defRPr/>
              </a:pPr>
              <a:t>22</a:t>
            </a:fld>
            <a:endParaRPr lang="en-US"/>
          </a:p>
        </p:txBody>
      </p:sp>
    </p:spTree>
    <p:extLst>
      <p:ext uri="{BB962C8B-B14F-4D97-AF65-F5344CB8AC3E}">
        <p14:creationId xmlns:p14="http://schemas.microsoft.com/office/powerpoint/2010/main" val="18812322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txBox="1">
            <a:spLocks noGrp="1" noChangeArrowheads="1"/>
          </p:cNvSpPr>
          <p:nvPr/>
        </p:nvSpPr>
        <p:spPr bwMode="auto">
          <a:xfrm>
            <a:off x="3963988" y="8818563"/>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31" tIns="46516" rIns="93031" bIns="46516" anchor="b"/>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FF20EA63-08DF-4D01-8D85-6B449F288688}" type="slidenum">
              <a:rPr lang="en-US" altLang="en-US" sz="1200"/>
              <a:pPr algn="r" eaLnBrk="1" hangingPunct="1"/>
              <a:t>23</a:t>
            </a:fld>
            <a:endParaRPr lang="en-US" altLang="en-US" sz="1200"/>
          </a:p>
        </p:txBody>
      </p:sp>
      <p:sp>
        <p:nvSpPr>
          <p:cNvPr id="110594" name="Rectangle 7"/>
          <p:cNvSpPr txBox="1">
            <a:spLocks noGrp="1" noChangeArrowheads="1"/>
          </p:cNvSpPr>
          <p:nvPr/>
        </p:nvSpPr>
        <p:spPr bwMode="auto">
          <a:xfrm>
            <a:off x="3963988" y="8818563"/>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31" tIns="46516" rIns="93031" bIns="46516" anchor="b"/>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D4DCE83A-24A3-4B96-A9BA-ACE1B6CDF59B}" type="slidenum">
              <a:rPr lang="en-US" altLang="en-US" sz="1200"/>
              <a:pPr algn="r" eaLnBrk="1" hangingPunct="1"/>
              <a:t>23</a:t>
            </a:fld>
            <a:endParaRPr lang="en-US" altLang="en-US" sz="1200"/>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en-US" sz="800" smtClean="0">
                <a:latin typeface="Arial" pitchFamily="34" charset="0"/>
                <a:ea typeface="ＭＳ Ｐゴシック" pitchFamily="34" charset="-128"/>
              </a:rPr>
              <a:t>Cryo-EM = cryo-electron microscopy</a:t>
            </a:r>
          </a:p>
          <a:p>
            <a:pPr eaLnBrk="1" hangingPunct="1">
              <a:lnSpc>
                <a:spcPct val="80000"/>
              </a:lnSpc>
            </a:pPr>
            <a:r>
              <a:rPr lang="en-US" altLang="en-US" sz="800" smtClean="0">
                <a:latin typeface="Arial" pitchFamily="34" charset="0"/>
                <a:ea typeface="ＭＳ Ｐゴシック" pitchFamily="34" charset="-128"/>
              </a:rPr>
              <a:t>Figure 1 | Structure of epsilon15</a:t>
            </a:r>
          </a:p>
          <a:p>
            <a:pPr eaLnBrk="1" hangingPunct="1">
              <a:lnSpc>
                <a:spcPct val="80000"/>
              </a:lnSpc>
            </a:pPr>
            <a:r>
              <a:rPr lang="en-US" altLang="en-US" sz="800" smtClean="0">
                <a:latin typeface="Arial" pitchFamily="34" charset="0"/>
                <a:ea typeface="ＭＳ Ｐゴシック" pitchFamily="34" charset="-128"/>
              </a:rPr>
              <a:t>bacteriophage. a, 200-kV CCD</a:t>
            </a:r>
          </a:p>
          <a:p>
            <a:pPr eaLnBrk="1" hangingPunct="1">
              <a:lnSpc>
                <a:spcPct val="80000"/>
              </a:lnSpc>
            </a:pPr>
            <a:r>
              <a:rPr lang="en-US" altLang="en-US" sz="800" smtClean="0">
                <a:latin typeface="Arial" pitchFamily="34" charset="0"/>
                <a:ea typeface="ＭＳ Ｐゴシック" pitchFamily="34" charset="-128"/>
              </a:rPr>
              <a:t>image of epsilon15 particles</a:t>
            </a:r>
          </a:p>
          <a:p>
            <a:pPr eaLnBrk="1" hangingPunct="1">
              <a:lnSpc>
                <a:spcPct val="80000"/>
              </a:lnSpc>
            </a:pPr>
            <a:r>
              <a:rPr lang="en-US" altLang="en-US" sz="800" smtClean="0">
                <a:latin typeface="Arial" pitchFamily="34" charset="0"/>
                <a:ea typeface="ＭＳ Ｐゴシック" pitchFamily="34" charset="-128"/>
              </a:rPr>
              <a:t>embedded in vitreous ice. b, Surface</a:t>
            </a:r>
          </a:p>
          <a:p>
            <a:pPr eaLnBrk="1" hangingPunct="1">
              <a:lnSpc>
                <a:spcPct val="80000"/>
              </a:lnSpc>
            </a:pPr>
            <a:r>
              <a:rPr lang="en-US" altLang="en-US" sz="800" smtClean="0">
                <a:latin typeface="Arial" pitchFamily="34" charset="0"/>
                <a:ea typeface="ＭＳ Ｐゴシック" pitchFamily="34" charset="-128"/>
              </a:rPr>
              <a:t>rendering of the 20A ° resolution</a:t>
            </a:r>
          </a:p>
          <a:p>
            <a:pPr eaLnBrk="1" hangingPunct="1">
              <a:lnSpc>
                <a:spcPct val="80000"/>
              </a:lnSpc>
            </a:pPr>
            <a:r>
              <a:rPr lang="en-US" altLang="en-US" sz="800" smtClean="0">
                <a:latin typeface="Arial" pitchFamily="34" charset="0"/>
                <a:ea typeface="ＭＳ Ｐゴシック" pitchFamily="34" charset="-128"/>
              </a:rPr>
              <a:t>three-dimensional map of entire</a:t>
            </a:r>
          </a:p>
          <a:p>
            <a:pPr eaLnBrk="1" hangingPunct="1">
              <a:lnSpc>
                <a:spcPct val="80000"/>
              </a:lnSpc>
            </a:pPr>
            <a:r>
              <a:rPr lang="en-US" altLang="en-US" sz="800" smtClean="0">
                <a:latin typeface="Arial" pitchFamily="34" charset="0"/>
                <a:ea typeface="ＭＳ Ｐゴシック" pitchFamily="34" charset="-128"/>
              </a:rPr>
              <a:t>epsilon15 bacteriophage</a:t>
            </a:r>
          </a:p>
          <a:p>
            <a:pPr eaLnBrk="1" hangingPunct="1">
              <a:lnSpc>
                <a:spcPct val="80000"/>
              </a:lnSpc>
            </a:pPr>
            <a:r>
              <a:rPr lang="en-US" altLang="en-US" sz="800" smtClean="0">
                <a:latin typeface="Arial" pitchFamily="34" charset="0"/>
                <a:ea typeface="ＭＳ Ｐゴシック" pitchFamily="34" charset="-128"/>
              </a:rPr>
              <a:t>reconstructed without symmetry</a:t>
            </a:r>
          </a:p>
          <a:p>
            <a:pPr eaLnBrk="1" hangingPunct="1">
              <a:lnSpc>
                <a:spcPct val="80000"/>
              </a:lnSpc>
            </a:pPr>
            <a:r>
              <a:rPr lang="en-US" altLang="en-US" sz="800" smtClean="0">
                <a:latin typeface="Arial" pitchFamily="34" charset="0"/>
                <a:ea typeface="ＭＳ Ｐゴシック" pitchFamily="34" charset="-128"/>
              </a:rPr>
              <a:t>imposition. The capsid (dark green)</a:t>
            </a:r>
          </a:p>
          <a:p>
            <a:pPr eaLnBrk="1" hangingPunct="1">
              <a:lnSpc>
                <a:spcPct val="80000"/>
              </a:lnSpc>
            </a:pPr>
            <a:r>
              <a:rPr lang="en-US" altLang="en-US" sz="800" smtClean="0">
                <a:latin typeface="Arial" pitchFamily="34" charset="0"/>
                <a:ea typeface="ＭＳ Ｐゴシック" pitchFamily="34" charset="-128"/>
              </a:rPr>
              <a:t>exhibits good icosahedral symmetry</a:t>
            </a:r>
          </a:p>
          <a:p>
            <a:pPr eaLnBrk="1" hangingPunct="1">
              <a:lnSpc>
                <a:spcPct val="80000"/>
              </a:lnSpc>
            </a:pPr>
            <a:r>
              <a:rPr lang="en-US" altLang="en-US" sz="800" smtClean="0">
                <a:latin typeface="Arial" pitchFamily="34" charset="0"/>
                <a:ea typeface="ＭＳ Ｐゴシック" pitchFamily="34" charset="-128"/>
              </a:rPr>
              <a:t>as indicated by the icosahedral</a:t>
            </a:r>
          </a:p>
          <a:p>
            <a:pPr eaLnBrk="1" hangingPunct="1">
              <a:lnSpc>
                <a:spcPct val="80000"/>
              </a:lnSpc>
            </a:pPr>
            <a:r>
              <a:rPr lang="en-US" altLang="en-US" sz="800" smtClean="0">
                <a:latin typeface="Arial" pitchFamily="34" charset="0"/>
                <a:ea typeface="ＭＳ Ｐゴシック" pitchFamily="34" charset="-128"/>
              </a:rPr>
              <a:t>lattice (grey). c, d, The structural</a:t>
            </a:r>
          </a:p>
          <a:p>
            <a:pPr eaLnBrk="1" hangingPunct="1">
              <a:lnSpc>
                <a:spcPct val="80000"/>
              </a:lnSpc>
            </a:pPr>
            <a:r>
              <a:rPr lang="en-US" altLang="en-US" sz="800" smtClean="0">
                <a:latin typeface="Arial" pitchFamily="34" charset="0"/>
                <a:ea typeface="ＭＳ Ｐゴシック" pitchFamily="34" charset="-128"/>
              </a:rPr>
              <a:t>components of epsilon15</a:t>
            </a:r>
          </a:p>
          <a:p>
            <a:pPr eaLnBrk="1" hangingPunct="1">
              <a:lnSpc>
                <a:spcPct val="80000"/>
              </a:lnSpc>
            </a:pPr>
            <a:r>
              <a:rPr lang="en-US" altLang="en-US" sz="800" smtClean="0">
                <a:latin typeface="Arial" pitchFamily="34" charset="0"/>
                <a:ea typeface="ＭＳ Ｐゴシック" pitchFamily="34" charset="-128"/>
              </a:rPr>
              <a:t>bacteriophage are annotated in the</a:t>
            </a:r>
          </a:p>
          <a:p>
            <a:pPr eaLnBrk="1" hangingPunct="1">
              <a:lnSpc>
                <a:spcPct val="80000"/>
              </a:lnSpc>
            </a:pPr>
            <a:r>
              <a:rPr lang="en-US" altLang="en-US" sz="800" smtClean="0">
                <a:latin typeface="Arial" pitchFamily="34" charset="0"/>
                <a:ea typeface="ＭＳ Ｐゴシック" pitchFamily="34" charset="-128"/>
              </a:rPr>
              <a:t>central section density (c) and the</a:t>
            </a:r>
          </a:p>
          <a:p>
            <a:pPr eaLnBrk="1" hangingPunct="1">
              <a:lnSpc>
                <a:spcPct val="80000"/>
              </a:lnSpc>
            </a:pPr>
            <a:r>
              <a:rPr lang="en-US" altLang="en-US" sz="800" smtClean="0">
                <a:latin typeface="Arial" pitchFamily="34" charset="0"/>
                <a:ea typeface="ＭＳ Ｐゴシック" pitchFamily="34" charset="-128"/>
              </a:rPr>
              <a:t>cut-away surface view (d) of the</a:t>
            </a:r>
          </a:p>
          <a:p>
            <a:pPr eaLnBrk="1" hangingPunct="1">
              <a:lnSpc>
                <a:spcPct val="80000"/>
              </a:lnSpc>
            </a:pPr>
            <a:r>
              <a:rPr lang="en-US" altLang="en-US" sz="800" smtClean="0">
                <a:latin typeface="Arial" pitchFamily="34" charset="0"/>
                <a:ea typeface="ＭＳ Ｐゴシック" pitchFamily="34" charset="-128"/>
              </a:rPr>
              <a:t>three-dimensional density map.</a:t>
            </a:r>
          </a:p>
          <a:p>
            <a:pPr eaLnBrk="1" hangingPunct="1">
              <a:lnSpc>
                <a:spcPct val="80000"/>
              </a:lnSpc>
            </a:pPr>
            <a:r>
              <a:rPr lang="en-US" altLang="en-US" sz="800" smtClean="0">
                <a:latin typeface="Arial" pitchFamily="34" charset="0"/>
                <a:ea typeface="ＭＳ Ｐゴシック" pitchFamily="34" charset="-128"/>
              </a:rPr>
              <a:t>Each of the structural components</a:t>
            </a:r>
          </a:p>
          <a:p>
            <a:pPr eaLnBrk="1" hangingPunct="1">
              <a:lnSpc>
                <a:spcPct val="80000"/>
              </a:lnSpc>
            </a:pPr>
            <a:r>
              <a:rPr lang="en-US" altLang="en-US" sz="800" smtClean="0">
                <a:latin typeface="Arial" pitchFamily="34" charset="0"/>
                <a:ea typeface="ＭＳ Ｐゴシック" pitchFamily="34" charset="-128"/>
              </a:rPr>
              <a:t>is coloured differently and the same</a:t>
            </a:r>
          </a:p>
          <a:p>
            <a:pPr eaLnBrk="1" hangingPunct="1">
              <a:lnSpc>
                <a:spcPct val="80000"/>
              </a:lnSpc>
            </a:pPr>
            <a:r>
              <a:rPr lang="en-US" altLang="en-US" sz="800" smtClean="0">
                <a:latin typeface="Arial" pitchFamily="34" charset="0"/>
                <a:ea typeface="ＭＳ Ｐゴシック" pitchFamily="34" charset="-128"/>
              </a:rPr>
              <a:t>colour scheme is used in Figs 1–3.</a:t>
            </a:r>
          </a:p>
          <a:p>
            <a:pPr eaLnBrk="1" hangingPunct="1">
              <a:lnSpc>
                <a:spcPct val="80000"/>
              </a:lnSpc>
            </a:pPr>
            <a:r>
              <a:rPr lang="en-US" altLang="en-US" sz="800" smtClean="0">
                <a:latin typeface="Arial" pitchFamily="34" charset="0"/>
                <a:ea typeface="ＭＳ Ｐゴシック" pitchFamily="34" charset="-128"/>
              </a:rPr>
              <a:t>e, A slightly tilted view of the</a:t>
            </a:r>
          </a:p>
          <a:p>
            <a:pPr eaLnBrk="1" hangingPunct="1">
              <a:lnSpc>
                <a:spcPct val="80000"/>
              </a:lnSpc>
            </a:pPr>
            <a:r>
              <a:rPr lang="en-US" altLang="en-US" sz="800" smtClean="0">
                <a:latin typeface="Arial" pitchFamily="34" charset="0"/>
                <a:ea typeface="ＭＳ Ｐゴシック" pitchFamily="34" charset="-128"/>
              </a:rPr>
              <a:t>coaxially packed dsDNA genome.</a:t>
            </a:r>
          </a:p>
          <a:p>
            <a:pPr eaLnBrk="1" hangingPunct="1">
              <a:lnSpc>
                <a:spcPct val="80000"/>
              </a:lnSpc>
            </a:pPr>
            <a:r>
              <a:rPr lang="en-US" altLang="en-US" sz="800" smtClean="0">
                <a:latin typeface="Arial" pitchFamily="34" charset="0"/>
                <a:ea typeface="ＭＳ Ｐゴシック" pitchFamily="34" charset="-128"/>
              </a:rPr>
              <a:t>Only portions of the first and</a:t>
            </a:r>
          </a:p>
          <a:p>
            <a:pPr eaLnBrk="1" hangingPunct="1">
              <a:lnSpc>
                <a:spcPct val="80000"/>
              </a:lnSpc>
            </a:pPr>
            <a:r>
              <a:rPr lang="en-US" altLang="en-US" sz="800" smtClean="0">
                <a:latin typeface="Arial" pitchFamily="34" charset="0"/>
                <a:ea typeface="ＭＳ Ｐゴシック" pitchFamily="34" charset="-128"/>
              </a:rPr>
              <a:t>second layers of dsDNA are shown</a:t>
            </a:r>
          </a:p>
          <a:p>
            <a:pPr eaLnBrk="1" hangingPunct="1">
              <a:lnSpc>
                <a:spcPct val="80000"/>
              </a:lnSpc>
            </a:pPr>
            <a:r>
              <a:rPr lang="en-US" altLang="en-US" sz="800" smtClean="0">
                <a:latin typeface="Arial" pitchFamily="34" charset="0"/>
                <a:ea typeface="ＭＳ Ｐゴシック" pitchFamily="34" charset="-128"/>
              </a:rPr>
              <a:t>so that the three outermost layers</a:t>
            </a:r>
          </a:p>
          <a:p>
            <a:pPr eaLnBrk="1" hangingPunct="1">
              <a:lnSpc>
                <a:spcPct val="80000"/>
              </a:lnSpc>
            </a:pPr>
            <a:r>
              <a:rPr lang="en-US" altLang="en-US" sz="800" smtClean="0">
                <a:latin typeface="Arial" pitchFamily="34" charset="0"/>
                <a:ea typeface="ＭＳ Ｐゴシック" pitchFamily="34" charset="-128"/>
              </a:rPr>
              <a:t>can be viewed. Colour gradient (light</a:t>
            </a:r>
          </a:p>
          <a:p>
            <a:pPr eaLnBrk="1" hangingPunct="1">
              <a:lnSpc>
                <a:spcPct val="80000"/>
              </a:lnSpc>
            </a:pPr>
            <a:r>
              <a:rPr lang="en-US" altLang="en-US" sz="800" smtClean="0">
                <a:latin typeface="Arial" pitchFamily="34" charset="0"/>
                <a:ea typeface="ＭＳ Ｐゴシック" pitchFamily="34" charset="-128"/>
              </a:rPr>
              <a:t>blue to darker blue) is used in d and</a:t>
            </a:r>
          </a:p>
          <a:p>
            <a:pPr eaLnBrk="1" hangingPunct="1">
              <a:lnSpc>
                <a:spcPct val="80000"/>
              </a:lnSpc>
            </a:pPr>
            <a:r>
              <a:rPr lang="en-US" altLang="en-US" sz="800" smtClean="0">
                <a:latin typeface="Arial" pitchFamily="34" charset="0"/>
                <a:ea typeface="ＭＳ Ｐゴシック" pitchFamily="34" charset="-128"/>
              </a:rPr>
              <a:t>e to indicate the likely packaging</a:t>
            </a:r>
          </a:p>
          <a:p>
            <a:pPr eaLnBrk="1" hangingPunct="1">
              <a:lnSpc>
                <a:spcPct val="80000"/>
              </a:lnSpc>
            </a:pPr>
            <a:r>
              <a:rPr lang="en-US" altLang="en-US" sz="800" smtClean="0">
                <a:latin typeface="Arial" pitchFamily="34" charset="0"/>
                <a:ea typeface="ＭＳ Ｐゴシック" pitchFamily="34" charset="-128"/>
              </a:rPr>
              <a:t>order of the dsDNA starting from</a:t>
            </a:r>
          </a:p>
          <a:p>
            <a:pPr eaLnBrk="1" hangingPunct="1">
              <a:lnSpc>
                <a:spcPct val="80000"/>
              </a:lnSpc>
            </a:pPr>
            <a:r>
              <a:rPr lang="en-US" altLang="en-US" sz="800" smtClean="0">
                <a:latin typeface="Arial" pitchFamily="34" charset="0"/>
                <a:ea typeface="ＭＳ Ｐゴシック" pitchFamily="34" charset="-128"/>
              </a:rPr>
              <a:t>the outer layer towards inner layers</a:t>
            </a:r>
          </a:p>
          <a:p>
            <a:pPr eaLnBrk="1" hangingPunct="1">
              <a:lnSpc>
                <a:spcPct val="80000"/>
              </a:lnSpc>
            </a:pPr>
            <a:r>
              <a:rPr lang="en-US" altLang="en-US" sz="800" smtClean="0">
                <a:latin typeface="Arial" pitchFamily="34" charset="0"/>
                <a:ea typeface="ＭＳ Ｐゴシック" pitchFamily="34" charset="-128"/>
              </a:rPr>
              <a:t>and ending as the central straight</a:t>
            </a:r>
          </a:p>
          <a:p>
            <a:pPr eaLnBrk="1" hangingPunct="1">
              <a:lnSpc>
                <a:spcPct val="80000"/>
              </a:lnSpc>
            </a:pPr>
            <a:r>
              <a:rPr lang="en-US" altLang="en-US" sz="800" smtClean="0">
                <a:latin typeface="Arial" pitchFamily="34" charset="0"/>
                <a:ea typeface="ＭＳ Ｐゴシック" pitchFamily="34" charset="-128"/>
              </a:rPr>
              <a:t>segment of terminus.</a:t>
            </a:r>
          </a:p>
          <a:p>
            <a:pPr eaLnBrk="1" hangingPunct="1">
              <a:lnSpc>
                <a:spcPct val="80000"/>
              </a:lnSpc>
            </a:pPr>
            <a:endParaRPr lang="en-US" altLang="en-US" sz="800" smtClean="0">
              <a:latin typeface="Arial" pitchFamily="34" charset="0"/>
              <a:ea typeface="ＭＳ Ｐゴシック" pitchFamily="34" charset="-128"/>
            </a:endParaRPr>
          </a:p>
        </p:txBody>
      </p:sp>
    </p:spTree>
    <p:extLst>
      <p:ext uri="{BB962C8B-B14F-4D97-AF65-F5344CB8AC3E}">
        <p14:creationId xmlns:p14="http://schemas.microsoft.com/office/powerpoint/2010/main" val="12851376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7"/>
          <p:cNvSpPr txBox="1">
            <a:spLocks noGrp="1" noChangeArrowheads="1"/>
          </p:cNvSpPr>
          <p:nvPr/>
        </p:nvSpPr>
        <p:spPr bwMode="auto">
          <a:xfrm>
            <a:off x="3963988" y="8818563"/>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31" tIns="46516" rIns="93031" bIns="46516" anchor="b"/>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85EB931F-50DA-444F-832E-49EEA9027727}" type="slidenum">
              <a:rPr lang="en-US" altLang="en-US" sz="1200"/>
              <a:pPr algn="r" eaLnBrk="1" hangingPunct="1"/>
              <a:t>24</a:t>
            </a:fld>
            <a:endParaRPr lang="en-US" altLang="en-US" sz="1200"/>
          </a:p>
        </p:txBody>
      </p:sp>
      <p:sp>
        <p:nvSpPr>
          <p:cNvPr id="112642" name="Rectangle 7"/>
          <p:cNvSpPr txBox="1">
            <a:spLocks noGrp="1" noChangeArrowheads="1"/>
          </p:cNvSpPr>
          <p:nvPr/>
        </p:nvSpPr>
        <p:spPr bwMode="auto">
          <a:xfrm>
            <a:off x="3963988" y="8818563"/>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31" tIns="46516" rIns="93031" bIns="46516" anchor="b"/>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37EA6618-A4BC-44AF-897F-267127CEBAFE}" type="slidenum">
              <a:rPr lang="en-US" altLang="en-US" sz="1200"/>
              <a:pPr algn="r" eaLnBrk="1" hangingPunct="1"/>
              <a:t>24</a:t>
            </a:fld>
            <a:endParaRPr lang="en-US" altLang="en-US" sz="12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itchFamily="34" charset="0"/>
                <a:ea typeface="ＭＳ Ｐゴシック" pitchFamily="34" charset="-128"/>
              </a:rPr>
              <a:t>Bacterial viruses (bacteriophages) are among most complex – T bacteriophages polyhedral head (contains DNA), cylindrical stalk (injects DNA into bacterium) &amp; tail fibers (attach to bacteria)</a:t>
            </a:r>
          </a:p>
          <a:p>
            <a:pPr eaLnBrk="1" hangingPunct="1"/>
            <a:r>
              <a:rPr lang="en-US" altLang="en-US" smtClean="0">
                <a:latin typeface="Arial" pitchFamily="34" charset="0"/>
                <a:ea typeface="ＭＳ Ｐゴシック" pitchFamily="34" charset="-128"/>
              </a:rPr>
              <a:t>1.  Used in key experiments that revealed genetic material structure &amp; properties</a:t>
            </a:r>
          </a:p>
        </p:txBody>
      </p:sp>
    </p:spTree>
    <p:extLst>
      <p:ext uri="{BB962C8B-B14F-4D97-AF65-F5344CB8AC3E}">
        <p14:creationId xmlns:p14="http://schemas.microsoft.com/office/powerpoint/2010/main" val="1459383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p:cNvSpPr txBox="1">
            <a:spLocks noGrp="1" noChangeArrowheads="1"/>
          </p:cNvSpPr>
          <p:nvPr/>
        </p:nvSpPr>
        <p:spPr bwMode="auto">
          <a:xfrm>
            <a:off x="3963988" y="8816975"/>
            <a:ext cx="303212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9D04A77D-4908-404F-9538-A559A5DB962D}" type="slidenum">
              <a:rPr lang="en-US" altLang="en-US" sz="1200"/>
              <a:pPr algn="r" eaLnBrk="1" hangingPunct="1"/>
              <a:t>25</a:t>
            </a:fld>
            <a:endParaRPr lang="en-US" altLang="en-US" sz="1200"/>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p>
            <a:pPr eaLnBrk="1" hangingPunct="1">
              <a:lnSpc>
                <a:spcPct val="80000"/>
              </a:lnSpc>
            </a:pPr>
            <a:r>
              <a:rPr lang="en-US" altLang="en-US" sz="800" b="1" smtClean="0">
                <a:latin typeface="Arial" pitchFamily="34" charset="0"/>
                <a:ea typeface="ＭＳ Ｐゴシック" pitchFamily="34" charset="-128"/>
              </a:rPr>
              <a:t>http://www.cem.msu.edu/~reusch/VirtualText/Spectrpy/nmr/nmr1.html</a:t>
            </a:r>
          </a:p>
          <a:p>
            <a:pPr eaLnBrk="1" hangingPunct="1">
              <a:lnSpc>
                <a:spcPct val="80000"/>
              </a:lnSpc>
            </a:pPr>
            <a:r>
              <a:rPr lang="en-US" altLang="en-US" sz="800" b="1" smtClean="0">
                <a:latin typeface="Arial" pitchFamily="34" charset="0"/>
                <a:ea typeface="ＭＳ Ｐゴシック" pitchFamily="34" charset="-128"/>
              </a:rPr>
              <a:t>http://www2.chemistry.msu.edu/faculty/reusch/VirtTxtJml/Spectrpy/nmr/nmr1.htm</a:t>
            </a:r>
          </a:p>
          <a:p>
            <a:pPr eaLnBrk="1" hangingPunct="1">
              <a:lnSpc>
                <a:spcPct val="80000"/>
              </a:lnSpc>
            </a:pPr>
            <a:r>
              <a:rPr lang="en-US" altLang="en-US" sz="800" smtClean="0">
                <a:latin typeface="Arial" pitchFamily="34" charset="0"/>
                <a:ea typeface="ＭＳ Ｐゴシック" pitchFamily="34" charset="-128"/>
              </a:rPr>
              <a:t>may operate by sweeping the magnetic field. Using this terminology, we would find that at 2.34 T the proton signals shown above extend over a 4,200 Hz range (for a 100 MHz rf frequency, 42 ppm is 4,200 Hz). Most organic compounds exhibit proton resonances that fall within a 12 ppm range (the shaded area), and it is therefore necessary to use very sensitive and precise spectrometers to resolve structurally distinct sets of hydrogen atoms within this narrow range. In this respect it might be noted that the detection of a part-per-million difference is equivalent to detecting a 1 millimeter difference in distances of 1 kilometer. </a:t>
            </a:r>
            <a:endParaRPr lang="en-US" altLang="en-US" sz="800" b="1" smtClean="0">
              <a:latin typeface="Arial" pitchFamily="34" charset="0"/>
              <a:ea typeface="ＭＳ Ｐゴシック" pitchFamily="34" charset="-128"/>
            </a:endParaRPr>
          </a:p>
          <a:p>
            <a:pPr eaLnBrk="1" hangingPunct="1">
              <a:lnSpc>
                <a:spcPct val="80000"/>
              </a:lnSpc>
            </a:pPr>
            <a:r>
              <a:rPr lang="en-US" altLang="en-US" sz="800" b="1" smtClean="0">
                <a:latin typeface="Arial" pitchFamily="34" charset="0"/>
                <a:ea typeface="ＭＳ Ｐゴシック" pitchFamily="34" charset="-128"/>
              </a:rPr>
              <a:t>Nice NMR tutorials</a:t>
            </a:r>
          </a:p>
          <a:p>
            <a:pPr eaLnBrk="1" hangingPunct="1">
              <a:lnSpc>
                <a:spcPct val="80000"/>
              </a:lnSpc>
            </a:pPr>
            <a:endParaRPr lang="en-US" altLang="en-US" sz="800" b="1" smtClean="0">
              <a:latin typeface="Arial" pitchFamily="34" charset="0"/>
              <a:ea typeface="ＭＳ Ｐゴシック" pitchFamily="34" charset="-128"/>
            </a:endParaRPr>
          </a:p>
          <a:p>
            <a:pPr eaLnBrk="1" hangingPunct="1">
              <a:lnSpc>
                <a:spcPct val="80000"/>
              </a:lnSpc>
            </a:pPr>
            <a:r>
              <a:rPr lang="en-US" altLang="en-US" sz="800" b="1" smtClean="0">
                <a:latin typeface="Arial" pitchFamily="34" charset="0"/>
                <a:ea typeface="ＭＳ Ｐゴシック" pitchFamily="34" charset="-128"/>
              </a:rPr>
              <a:t>Unlike x-ray crystallography, NMR does not depend on having a crystalline sample; it simply requires a small volume of concentrated protein solution that is placed in a strong magnetic field.</a:t>
            </a:r>
          </a:p>
          <a:p>
            <a:pPr eaLnBrk="1" hangingPunct="1">
              <a:lnSpc>
                <a:spcPct val="80000"/>
              </a:lnSpc>
            </a:pPr>
            <a:r>
              <a:rPr lang="en-US" altLang="en-US" sz="800" b="1" smtClean="0">
                <a:latin typeface="Arial" pitchFamily="34" charset="0"/>
                <a:ea typeface="ＭＳ Ｐゴシック" pitchFamily="34" charset="-128"/>
              </a:rPr>
              <a:t>Certain atomic nuclei, and in particular those of hydrogen, have a magnetic moment or spin: that is, they have an intrinsic magnetization, like a bar magnet. The spin aligns along the strong magnetic field, but it can be changed to a misaligned, excited state in response to applied radiofrequency (RF) pulses of electromagnetic radiation. When the excited hydrogen nuclei return to their aligned state, they emit RF radiation, which can be measured and displayed as a spectrum.</a:t>
            </a:r>
            <a:r>
              <a:rPr lang="en-US" altLang="en-US" sz="800" smtClean="0">
                <a:latin typeface="Arial" pitchFamily="34" charset="0"/>
                <a:ea typeface="ＭＳ Ｐゴシック" pitchFamily="34" charset="-128"/>
              </a:rPr>
              <a:t> </a:t>
            </a:r>
            <a:endParaRPr lang="en-US" altLang="en-US" sz="800" b="1" smtClean="0">
              <a:latin typeface="Arial" pitchFamily="34" charset="0"/>
              <a:ea typeface="ＭＳ Ｐゴシック" pitchFamily="34" charset="-128"/>
            </a:endParaRPr>
          </a:p>
          <a:p>
            <a:pPr eaLnBrk="1" hangingPunct="1">
              <a:lnSpc>
                <a:spcPct val="80000"/>
              </a:lnSpc>
            </a:pPr>
            <a:endParaRPr lang="en-US" altLang="en-US" sz="800" b="1" smtClean="0">
              <a:latin typeface="Arial" pitchFamily="34" charset="0"/>
              <a:ea typeface="ＭＳ Ｐゴシック" pitchFamily="34" charset="-128"/>
            </a:endParaRPr>
          </a:p>
          <a:p>
            <a:pPr eaLnBrk="1" hangingPunct="1">
              <a:lnSpc>
                <a:spcPct val="80000"/>
              </a:lnSpc>
            </a:pPr>
            <a:r>
              <a:rPr lang="en-US" altLang="en-US" sz="800" b="1" smtClean="0">
                <a:latin typeface="Arial" pitchFamily="34" charset="0"/>
                <a:ea typeface="ＭＳ Ｐゴシック" pitchFamily="34" charset="-128"/>
              </a:rPr>
              <a:t>Chemical shift is the change in resonant frequency due to the local environment. Small changes in frequency 100 Hz out of 100-900 MHz.  In 2-D NMR shown, experiment is a series of RF pulses whose characteristics are highly controlled. Off-diagonal peaks are coupled hydrogens. Often pulse interval varied.</a:t>
            </a:r>
          </a:p>
          <a:p>
            <a:pPr eaLnBrk="1" hangingPunct="1">
              <a:lnSpc>
                <a:spcPct val="80000"/>
              </a:lnSpc>
            </a:pPr>
            <a:endParaRPr lang="en-US" altLang="en-US" sz="800" b="1" smtClean="0">
              <a:latin typeface="Arial" pitchFamily="34" charset="0"/>
              <a:ea typeface="ＭＳ Ｐゴシック" pitchFamily="34" charset="-128"/>
            </a:endParaRPr>
          </a:p>
          <a:p>
            <a:pPr eaLnBrk="1" hangingPunct="1">
              <a:lnSpc>
                <a:spcPct val="80000"/>
              </a:lnSpc>
            </a:pPr>
            <a:r>
              <a:rPr lang="en-US" altLang="en-US" sz="800" b="1" smtClean="0">
                <a:latin typeface="Arial" pitchFamily="34" charset="0"/>
                <a:ea typeface="ＭＳ Ｐゴシック" pitchFamily="34" charset="-128"/>
              </a:rPr>
              <a:t>For technical reasons the structure of small proteins of about 20,000 daltons or less can readily be determined by NMR spectroscopy. Resolution is lost as the size of a macromolecule increases. But recent technical advances have now pushed the limit to about 100,000 daltons, thereby making the majority of proteins accessible for structural analysis by NMR.</a:t>
            </a:r>
            <a:r>
              <a:rPr lang="en-US" altLang="en-US" sz="800" smtClean="0">
                <a:latin typeface="Arial" pitchFamily="34" charset="0"/>
                <a:ea typeface="ＭＳ Ｐゴシック" pitchFamily="34" charset="-128"/>
              </a:rPr>
              <a:t> </a:t>
            </a:r>
            <a:endParaRPr lang="en-US" altLang="en-US" sz="800" b="1" smtClean="0">
              <a:latin typeface="Arial" pitchFamily="34" charset="0"/>
              <a:ea typeface="ＭＳ Ｐゴシック" pitchFamily="34" charset="-128"/>
            </a:endParaRPr>
          </a:p>
          <a:p>
            <a:pPr eaLnBrk="1" hangingPunct="1">
              <a:lnSpc>
                <a:spcPct val="80000"/>
              </a:lnSpc>
            </a:pPr>
            <a:endParaRPr lang="en-US" altLang="en-US" sz="800" b="1" smtClean="0">
              <a:latin typeface="Arial" pitchFamily="34" charset="0"/>
              <a:ea typeface="ＭＳ Ｐゴシック" pitchFamily="34" charset="-128"/>
            </a:endParaRPr>
          </a:p>
          <a:p>
            <a:pPr eaLnBrk="1" hangingPunct="1">
              <a:lnSpc>
                <a:spcPct val="80000"/>
              </a:lnSpc>
            </a:pPr>
            <a:r>
              <a:rPr lang="en-US" altLang="en-US" sz="800" b="1" smtClean="0">
                <a:latin typeface="Arial" pitchFamily="34" charset="0"/>
                <a:ea typeface="ＭＳ Ｐゴシック" pitchFamily="34" charset="-128"/>
              </a:rPr>
              <a:t>The NMR method is especially useful when a protein of interest has resisted attempts at crystallization, a common problem for many membrane proteins. Because NMR studies are performed in solution, this method also offers a convenient means of monitoring changes in protein structure, for example during protein folding or when a substrate binds to the protein. NMR is also used widely to investigate molecules other than proteins and is valuable, for example, as a method to determine the three-dimensional structures of RNA molecules and the complex carbohydrate side chains of glycoproteins.</a:t>
            </a:r>
          </a:p>
          <a:p>
            <a:pPr eaLnBrk="1" hangingPunct="1">
              <a:lnSpc>
                <a:spcPct val="80000"/>
              </a:lnSpc>
            </a:pPr>
            <a:endParaRPr lang="en-US" altLang="en-US" sz="800" b="1" smtClean="0">
              <a:latin typeface="Arial" pitchFamily="34" charset="0"/>
              <a:ea typeface="ＭＳ Ｐゴシック" pitchFamily="34" charset="-128"/>
            </a:endParaRPr>
          </a:p>
          <a:p>
            <a:pPr eaLnBrk="1" hangingPunct="1">
              <a:lnSpc>
                <a:spcPct val="80000"/>
              </a:lnSpc>
            </a:pPr>
            <a:endParaRPr lang="en-US" altLang="en-US" sz="800" b="1" smtClean="0">
              <a:latin typeface="Arial" pitchFamily="34" charset="0"/>
              <a:ea typeface="ＭＳ Ｐゴシック" pitchFamily="34" charset="-128"/>
            </a:endParaRPr>
          </a:p>
          <a:p>
            <a:pPr eaLnBrk="1" hangingPunct="1">
              <a:lnSpc>
                <a:spcPct val="80000"/>
              </a:lnSpc>
            </a:pPr>
            <a:r>
              <a:rPr lang="en-US" altLang="en-US" sz="800" b="1" smtClean="0">
                <a:latin typeface="Arial" pitchFamily="34" charset="0"/>
                <a:ea typeface="ＭＳ Ｐゴシック" pitchFamily="34" charset="-128"/>
              </a:rPr>
              <a:t>Figure 8-46. NMR spectroscopy.</a:t>
            </a:r>
            <a:r>
              <a:rPr lang="en-US" altLang="en-US" sz="800" smtClean="0">
                <a:latin typeface="Arial" pitchFamily="34" charset="0"/>
                <a:ea typeface="ＭＳ Ｐゴシック" pitchFamily="34" charset="-128"/>
              </a:rPr>
              <a:t> (A) An example of the data from an NMR machine. This two-dimensional NMR spectrum is derived from the C-terminal domain of the enzyme cellulase. The spots represent interactions between hydrogen atoms that are near neighbors in the protein and hence reflects the distance that separates them. Complex computing methods, in conjunction with the known amino acid sequence, enable possible compatible structures to be derived. In (B) 10 structures, which all satisfy the distance constraints equally well, are shown superimposed on one another, giving a good indication of the probable three-dimensional structure. (Courtesy of P. Kraulis.) </a:t>
            </a:r>
          </a:p>
        </p:txBody>
      </p:sp>
    </p:spTree>
    <p:extLst>
      <p:ext uri="{BB962C8B-B14F-4D97-AF65-F5344CB8AC3E}">
        <p14:creationId xmlns:p14="http://schemas.microsoft.com/office/powerpoint/2010/main" val="15378341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7"/>
          <p:cNvSpPr txBox="1">
            <a:spLocks noGrp="1" noChangeArrowheads="1"/>
          </p:cNvSpPr>
          <p:nvPr/>
        </p:nvSpPr>
        <p:spPr bwMode="auto">
          <a:xfrm>
            <a:off x="3963988" y="8816975"/>
            <a:ext cx="303212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410F6FD4-6823-4E32-AAED-2E89123011DF}" type="slidenum">
              <a:rPr lang="en-US" altLang="en-US" sz="1200"/>
              <a:pPr algn="r" eaLnBrk="1" hangingPunct="1"/>
              <a:t>27</a:t>
            </a:fld>
            <a:endParaRPr lang="en-US" altLang="en-US" sz="1200"/>
          </a:p>
        </p:txBody>
      </p:sp>
      <p:sp>
        <p:nvSpPr>
          <p:cNvPr id="114690" name="Rectangle 2"/>
          <p:cNvSpPr>
            <a:spLocks noGrp="1" noRot="1" noChangeAspect="1" noChangeArrowheads="1" noTextEdit="1"/>
          </p:cNvSpPr>
          <p:nvPr>
            <p:ph type="sldImg"/>
          </p:nvPr>
        </p:nvSpPr>
        <p:spPr>
          <a:xfrm>
            <a:off x="1177925" y="695325"/>
            <a:ext cx="4641850" cy="3481388"/>
          </a:xfrm>
          <a:ln/>
        </p:spPr>
      </p:sp>
      <p:sp>
        <p:nvSpPr>
          <p:cNvPr id="114691" name="Rectangle 3"/>
          <p:cNvSpPr>
            <a:spLocks noGrp="1" noChangeArrowheads="1"/>
          </p:cNvSpPr>
          <p:nvPr>
            <p:ph type="body" idx="1"/>
          </p:nvPr>
        </p:nvSpPr>
        <p:spPr>
          <a:xfrm>
            <a:off x="700088" y="4410075"/>
            <a:ext cx="559752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9582854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7"/>
          <p:cNvSpPr txBox="1">
            <a:spLocks noGrp="1" noChangeArrowheads="1"/>
          </p:cNvSpPr>
          <p:nvPr/>
        </p:nvSpPr>
        <p:spPr bwMode="auto">
          <a:xfrm>
            <a:off x="3963988" y="8816975"/>
            <a:ext cx="303212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ED0D77D1-A1DA-4536-ABE6-775DBBEDD972}" type="slidenum">
              <a:rPr lang="en-US" altLang="en-US" sz="1200"/>
              <a:pPr algn="r" eaLnBrk="1" hangingPunct="1"/>
              <a:t>28</a:t>
            </a:fld>
            <a:endParaRPr lang="en-US" altLang="en-US" sz="1200"/>
          </a:p>
        </p:txBody>
      </p:sp>
      <p:sp>
        <p:nvSpPr>
          <p:cNvPr id="116738" name="Rectangle 2"/>
          <p:cNvSpPr>
            <a:spLocks noGrp="1" noRot="1" noChangeAspect="1" noChangeArrowheads="1" noTextEdit="1"/>
          </p:cNvSpPr>
          <p:nvPr>
            <p:ph type="sldImg"/>
          </p:nvPr>
        </p:nvSpPr>
        <p:spPr>
          <a:xfrm>
            <a:off x="1177925" y="695325"/>
            <a:ext cx="4641850" cy="3481388"/>
          </a:xfrm>
          <a:ln/>
        </p:spPr>
      </p:sp>
      <p:sp>
        <p:nvSpPr>
          <p:cNvPr id="116739" name="Rectangle 3"/>
          <p:cNvSpPr>
            <a:spLocks noGrp="1" noChangeArrowheads="1"/>
          </p:cNvSpPr>
          <p:nvPr>
            <p:ph type="body" idx="1"/>
          </p:nvPr>
        </p:nvSpPr>
        <p:spPr>
          <a:xfrm>
            <a:off x="700088" y="4410075"/>
            <a:ext cx="559752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p>
            <a:pPr eaLnBrk="1" hangingPunct="1"/>
            <a:r>
              <a:rPr lang="en-US" altLang="en-US" b="1" smtClean="0">
                <a:latin typeface="Arial" pitchFamily="34" charset="0"/>
                <a:ea typeface="ＭＳ Ｐゴシック" pitchFamily="34" charset="-128"/>
              </a:rPr>
              <a:t>The fused proteins must be minimally altered to still have interactions, which is why e is necessary</a:t>
            </a:r>
          </a:p>
          <a:p>
            <a:pPr eaLnBrk="1" hangingPunct="1"/>
            <a:endParaRPr lang="en-US" altLang="en-US" b="1" smtClean="0">
              <a:latin typeface="Arial" pitchFamily="34" charset="0"/>
              <a:ea typeface="ＭＳ Ｐゴシック" pitchFamily="34" charset="-128"/>
            </a:endParaRPr>
          </a:p>
          <a:p>
            <a:pPr eaLnBrk="1" hangingPunct="1"/>
            <a:r>
              <a:rPr lang="en-US" altLang="en-US" b="1" smtClean="0">
                <a:latin typeface="Arial" pitchFamily="34" charset="0"/>
                <a:ea typeface="ＭＳ Ｐゴシック" pitchFamily="34" charset="-128"/>
              </a:rPr>
              <a:t>The yeast two-hybrid system for detecting protein-protein interactions.</a:t>
            </a:r>
            <a:r>
              <a:rPr lang="en-US" altLang="en-US" smtClean="0">
                <a:latin typeface="Arial" pitchFamily="34" charset="0"/>
                <a:ea typeface="ＭＳ Ｐゴシック" pitchFamily="34" charset="-128"/>
              </a:rPr>
              <a:t> The target protein is fused to a DNA-binding domain that localizes it to the regulatory region of a reporter gene as </a:t>
            </a:r>
            <a:r>
              <a:rPr lang="ja-JP" altLang="en-US" smtClean="0">
                <a:latin typeface="Arial" pitchFamily="34" charset="0"/>
                <a:ea typeface="ＭＳ Ｐゴシック" pitchFamily="34" charset="-128"/>
              </a:rPr>
              <a:t>“</a:t>
            </a:r>
            <a:r>
              <a:rPr lang="en-US" altLang="ja-JP" smtClean="0">
                <a:latin typeface="Arial" pitchFamily="34" charset="0"/>
                <a:ea typeface="ＭＳ Ｐゴシック" pitchFamily="34" charset="-128"/>
              </a:rPr>
              <a:t>bait.</a:t>
            </a:r>
            <a:r>
              <a:rPr lang="ja-JP" altLang="en-US" smtClean="0">
                <a:latin typeface="Arial" pitchFamily="34" charset="0"/>
                <a:ea typeface="ＭＳ Ｐゴシック" pitchFamily="34" charset="-128"/>
              </a:rPr>
              <a:t>”</a:t>
            </a:r>
            <a:r>
              <a:rPr lang="en-US" altLang="ja-JP" smtClean="0">
                <a:latin typeface="Arial" pitchFamily="34" charset="0"/>
                <a:ea typeface="ＭＳ Ｐゴシック" pitchFamily="34" charset="-128"/>
              </a:rPr>
              <a:t> When this target protein binds to another specially designed protein in the cell nucleus (</a:t>
            </a:r>
            <a:r>
              <a:rPr lang="ja-JP" altLang="en-US" smtClean="0">
                <a:latin typeface="Arial" pitchFamily="34" charset="0"/>
                <a:ea typeface="ＭＳ Ｐゴシック" pitchFamily="34" charset="-128"/>
              </a:rPr>
              <a:t>“</a:t>
            </a:r>
            <a:r>
              <a:rPr lang="en-US" altLang="ja-JP" smtClean="0">
                <a:latin typeface="Arial" pitchFamily="34" charset="0"/>
                <a:ea typeface="ＭＳ Ｐゴシック" pitchFamily="34" charset="-128"/>
              </a:rPr>
              <a:t>prey</a:t>
            </a:r>
            <a:r>
              <a:rPr lang="ja-JP" altLang="en-US" smtClean="0">
                <a:latin typeface="Arial" pitchFamily="34" charset="0"/>
                <a:ea typeface="ＭＳ Ｐゴシック" pitchFamily="34" charset="-128"/>
              </a:rPr>
              <a:t>”</a:t>
            </a:r>
            <a:r>
              <a:rPr lang="en-US" altLang="ja-JP" smtClean="0">
                <a:latin typeface="Arial" pitchFamily="34" charset="0"/>
                <a:ea typeface="ＭＳ Ｐゴシック" pitchFamily="34" charset="-128"/>
              </a:rPr>
              <a:t>), their interaction brings together two halves of a transcriptional activator, which then switches on the expression of the reporter gene. The reporter gene is often one that will permit growth on a selective medium. Bait and prey fusion proteins are generated by standard recombinant DNA techniques. In most cases, a single bait protein is used to fish for interacting partners among a large collection of prey proteins produced by ligating DNA encoding the activation domain of a transcriptional activator to a large mixture of DNA fragments from a cDNA library. </a:t>
            </a:r>
          </a:p>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868411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7"/>
          <p:cNvSpPr txBox="1">
            <a:spLocks noGrp="1" noChangeArrowheads="1"/>
          </p:cNvSpPr>
          <p:nvPr/>
        </p:nvSpPr>
        <p:spPr bwMode="auto">
          <a:xfrm>
            <a:off x="3963988" y="8816975"/>
            <a:ext cx="303212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FBBB6A8A-33D6-4061-AD2B-384D074F6CB8}" type="slidenum">
              <a:rPr lang="en-US" altLang="en-US" sz="1200"/>
              <a:pPr algn="r" eaLnBrk="1" hangingPunct="1"/>
              <a:t>29</a:t>
            </a:fld>
            <a:endParaRPr lang="en-US" altLang="en-US" sz="1200"/>
          </a:p>
        </p:txBody>
      </p:sp>
      <p:sp>
        <p:nvSpPr>
          <p:cNvPr id="118786" name="Rectangle 2"/>
          <p:cNvSpPr>
            <a:spLocks noGrp="1" noRot="1" noChangeAspect="1" noChangeArrowheads="1" noTextEdit="1"/>
          </p:cNvSpPr>
          <p:nvPr>
            <p:ph type="sldImg"/>
          </p:nvPr>
        </p:nvSpPr>
        <p:spPr>
          <a:xfrm>
            <a:off x="1177925" y="695325"/>
            <a:ext cx="4641850" cy="3481388"/>
          </a:xfrm>
          <a:ln/>
        </p:spPr>
      </p:sp>
      <p:sp>
        <p:nvSpPr>
          <p:cNvPr id="118787" name="Rectangle 3"/>
          <p:cNvSpPr>
            <a:spLocks noGrp="1" noChangeArrowheads="1"/>
          </p:cNvSpPr>
          <p:nvPr>
            <p:ph type="body" idx="1"/>
          </p:nvPr>
        </p:nvSpPr>
        <p:spPr>
          <a:xfrm>
            <a:off x="700088" y="4410075"/>
            <a:ext cx="559752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p>
            <a:pPr eaLnBrk="1" hangingPunct="1"/>
            <a:r>
              <a:rPr lang="en-US" altLang="en-US" smtClean="0">
                <a:latin typeface="Arial" pitchFamily="34" charset="0"/>
                <a:ea typeface="ＭＳ Ｐゴシック" pitchFamily="34" charset="-128"/>
              </a:rPr>
              <a:t>Perhaps the most common use of lacZ is for blue/white selection when cloning a DNA insert into a plasmid (figure 3). If the plasmid contains a version of lacZ with a polylinker, then you can determine visually whether you have cloned the insert or not. If the insert is ligated into the polylinker, then the lacZ gene will be disrupted and the colony will be white. If no insert is incorporated into the plasmid, the lacZ gene is left intact and it is able to produce β-galactosidase and the colon will turn blue. Notice in how some colonies are dark blue, some are light blue and others are pure white. You can tell that this system is not 100% error free. In fact, if the insert is a multiple of three base pairs in size, it might be possible to create an inframe insertion and still produce blue colonies. Nevertheless, blue/white selection is a helpful way to visually screen the success of your ligation and transformation before isolating plasmid DNA.</a:t>
            </a:r>
          </a:p>
        </p:txBody>
      </p:sp>
    </p:spTree>
    <p:extLst>
      <p:ext uri="{BB962C8B-B14F-4D97-AF65-F5344CB8AC3E}">
        <p14:creationId xmlns:p14="http://schemas.microsoft.com/office/powerpoint/2010/main" val="31905981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7"/>
          <p:cNvSpPr txBox="1">
            <a:spLocks noGrp="1" noChangeArrowheads="1"/>
          </p:cNvSpPr>
          <p:nvPr/>
        </p:nvSpPr>
        <p:spPr bwMode="auto">
          <a:xfrm>
            <a:off x="3963988" y="8816975"/>
            <a:ext cx="303212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5B9C2164-9FFA-463B-96F7-309B32A90075}" type="slidenum">
              <a:rPr lang="en-US" altLang="en-US" sz="1200"/>
              <a:pPr algn="r" eaLnBrk="1" hangingPunct="1"/>
              <a:t>30</a:t>
            </a:fld>
            <a:endParaRPr lang="en-US" altLang="en-US" sz="1200"/>
          </a:p>
        </p:txBody>
      </p:sp>
      <p:sp>
        <p:nvSpPr>
          <p:cNvPr id="120834" name="Rectangle 2"/>
          <p:cNvSpPr>
            <a:spLocks noGrp="1" noRot="1" noChangeAspect="1" noChangeArrowheads="1" noTextEdit="1"/>
          </p:cNvSpPr>
          <p:nvPr>
            <p:ph type="sldImg"/>
          </p:nvPr>
        </p:nvSpPr>
        <p:spPr>
          <a:xfrm>
            <a:off x="1177925" y="695325"/>
            <a:ext cx="4641850" cy="3481388"/>
          </a:xfrm>
          <a:ln/>
        </p:spPr>
      </p:sp>
      <p:sp>
        <p:nvSpPr>
          <p:cNvPr id="120835" name="Rectangle 3"/>
          <p:cNvSpPr>
            <a:spLocks noGrp="1" noChangeArrowheads="1"/>
          </p:cNvSpPr>
          <p:nvPr>
            <p:ph type="body" idx="1"/>
          </p:nvPr>
        </p:nvSpPr>
        <p:spPr>
          <a:xfrm>
            <a:off x="700088" y="4410075"/>
            <a:ext cx="559752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p>
            <a:pPr eaLnBrk="1" hangingPunct="1">
              <a:lnSpc>
                <a:spcPct val="90000"/>
              </a:lnSpc>
            </a:pPr>
            <a:r>
              <a:rPr lang="en-US" altLang="en-US" sz="1000" b="1" smtClean="0">
                <a:latin typeface="Arial" pitchFamily="34" charset="0"/>
                <a:ea typeface="ＭＳ Ｐゴシック" pitchFamily="34" charset="-128"/>
              </a:rPr>
              <a:t>GFP, and its derivatives of different colors, can also be used to monitor protein-protein interactions. In this application, two proteins of interest are each labeled with a different fluorochrome, such that the emission spectrum of one fluorochrome overlaps the absorption spectrum of the second fluorochrome. If the two proteins—and their attached fluorochromes—come very close to each other (within about 1–10 nm), the energy of the absorbed light will be transferred from one fluorochrome to the other. The energy transfer, called fluorescence resonance energy transfer (FRET), is determined by illuminating the first fluorochrome and measuring emission from the second (</a:t>
            </a:r>
            <a:r>
              <a:rPr lang="en-US" altLang="en-US" sz="1000" b="1" u="sng" smtClean="0">
                <a:latin typeface="Arial" pitchFamily="34" charset="0"/>
                <a:ea typeface="ＭＳ Ｐゴシック" pitchFamily="34" charset="-128"/>
                <a:hlinkClick r:id="rId3"/>
              </a:rPr>
              <a:t>Figure 8-49</a:t>
            </a:r>
            <a:r>
              <a:rPr lang="en-US" altLang="en-US" sz="1000" b="1" smtClean="0">
                <a:latin typeface="Arial" pitchFamily="34" charset="0"/>
                <a:ea typeface="ＭＳ Ｐゴシック" pitchFamily="34" charset="-128"/>
              </a:rPr>
              <a:t>). By using two different spectral variants of GFP as the fluorochromes in such studies, one can monitor the interaction of any two protein molecules inside a living cell.</a:t>
            </a:r>
            <a:r>
              <a:rPr lang="en-US" altLang="en-US" sz="1000" smtClean="0">
                <a:latin typeface="Arial" pitchFamily="34" charset="0"/>
                <a:ea typeface="ＭＳ Ｐゴシック" pitchFamily="34" charset="-128"/>
              </a:rPr>
              <a:t> </a:t>
            </a:r>
            <a:endParaRPr lang="en-US" altLang="en-US" sz="1000" b="1" smtClean="0">
              <a:latin typeface="Arial" pitchFamily="34" charset="0"/>
              <a:ea typeface="ＭＳ Ｐゴシック" pitchFamily="34" charset="-128"/>
            </a:endParaRPr>
          </a:p>
          <a:p>
            <a:pPr eaLnBrk="1" hangingPunct="1">
              <a:lnSpc>
                <a:spcPct val="90000"/>
              </a:lnSpc>
            </a:pPr>
            <a:endParaRPr lang="en-US" altLang="en-US" sz="1000" b="1" smtClean="0">
              <a:latin typeface="Arial" pitchFamily="34" charset="0"/>
              <a:ea typeface="ＭＳ Ｐゴシック" pitchFamily="34" charset="-128"/>
            </a:endParaRPr>
          </a:p>
          <a:p>
            <a:pPr eaLnBrk="1" hangingPunct="1">
              <a:lnSpc>
                <a:spcPct val="90000"/>
              </a:lnSpc>
            </a:pPr>
            <a:r>
              <a:rPr lang="en-US" altLang="en-US" sz="1000" b="1" smtClean="0">
                <a:latin typeface="Arial" pitchFamily="34" charset="0"/>
                <a:ea typeface="ＭＳ Ｐゴシック" pitchFamily="34" charset="-128"/>
              </a:rPr>
              <a:t>Figure 8-49. Fluorescence resonance energy transfer (FRET).</a:t>
            </a:r>
            <a:r>
              <a:rPr lang="en-US" altLang="en-US" sz="1000" smtClean="0">
                <a:latin typeface="Arial" pitchFamily="34" charset="0"/>
                <a:ea typeface="ＭＳ Ｐゴシック" pitchFamily="34" charset="-128"/>
              </a:rPr>
              <a:t> To determine whether (and when) two proteins interact inside the cell, the proteins are first produced as fusion proteins attached to different variants of GFP. (A) In this example, protein X is coupled to a blue fluorescent protein, which is excited by violet light (370–440 nm) and emits blue light (440–480 nm); protein Y is coupled to a green fluorescent protein, which is excited by blue light and emits green light (510 nm). (B) If protein X and Y do not interact, illuminating the sample with violet light yields fluorescence from the blue fluorescent protein only. (C) When protein X and protein Y interact, FRET can now occur. Illuminating the sample with violet light excites the blue fluorescent protein, whose emission in turn excites the green fluorescent protein, resulting in an emission of green light. The fluorochromes must be quite close together—within about 1–10 nm of one another—for FRET to occur. Because not every molecule of protein X and protein Y is bound at all times, some blue light may still be detected. But as the two proteins begin to interact, emission from the donor GFP falls as the emission from the acceptor GFP rises. </a:t>
            </a:r>
          </a:p>
          <a:p>
            <a:pPr eaLnBrk="1" hangingPunct="1">
              <a:lnSpc>
                <a:spcPct val="90000"/>
              </a:lnSpc>
            </a:pPr>
            <a:endParaRPr lang="en-US" altLang="en-US" sz="1000" smtClean="0">
              <a:latin typeface="Arial" pitchFamily="34" charset="0"/>
              <a:ea typeface="ＭＳ Ｐゴシック" pitchFamily="34" charset="-128"/>
            </a:endParaRPr>
          </a:p>
          <a:p>
            <a:pPr eaLnBrk="1" hangingPunct="1">
              <a:lnSpc>
                <a:spcPct val="90000"/>
              </a:lnSpc>
            </a:pPr>
            <a:r>
              <a:rPr lang="en-US" altLang="en-US" sz="1000" smtClean="0">
                <a:latin typeface="Arial" pitchFamily="34" charset="0"/>
                <a:ea typeface="ＭＳ Ｐゴシック" pitchFamily="34" charset="-128"/>
              </a:rPr>
              <a:t>See also http://www.olympusfluoview.com/applications/fretintro.html</a:t>
            </a:r>
          </a:p>
        </p:txBody>
      </p:sp>
    </p:spTree>
    <p:extLst>
      <p:ext uri="{BB962C8B-B14F-4D97-AF65-F5344CB8AC3E}">
        <p14:creationId xmlns:p14="http://schemas.microsoft.com/office/powerpoint/2010/main" val="21979755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p:cNvSpPr txBox="1">
            <a:spLocks noGrp="1" noChangeArrowheads="1"/>
          </p:cNvSpPr>
          <p:nvPr/>
        </p:nvSpPr>
        <p:spPr bwMode="auto">
          <a:xfrm>
            <a:off x="3963988" y="8816975"/>
            <a:ext cx="303212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30D8274E-93A9-40D7-8CAF-E7973493F318}" type="slidenum">
              <a:rPr lang="en-US" altLang="en-US" sz="1200"/>
              <a:pPr algn="r" eaLnBrk="1" hangingPunct="1"/>
              <a:t>31</a:t>
            </a:fld>
            <a:endParaRPr lang="en-US" altLang="en-US" sz="1200"/>
          </a:p>
        </p:txBody>
      </p:sp>
      <p:sp>
        <p:nvSpPr>
          <p:cNvPr id="122882" name="Rectangle 2"/>
          <p:cNvSpPr>
            <a:spLocks noGrp="1" noRot="1" noChangeAspect="1" noChangeArrowheads="1" noTextEdit="1"/>
          </p:cNvSpPr>
          <p:nvPr>
            <p:ph type="sldImg"/>
          </p:nvPr>
        </p:nvSpPr>
        <p:spPr>
          <a:xfrm>
            <a:off x="1177925" y="695325"/>
            <a:ext cx="4641850" cy="3481388"/>
          </a:xfrm>
          <a:ln/>
        </p:spPr>
      </p:sp>
      <p:sp>
        <p:nvSpPr>
          <p:cNvPr id="122883" name="Rectangle 3"/>
          <p:cNvSpPr>
            <a:spLocks noGrp="1" noChangeArrowheads="1"/>
          </p:cNvSpPr>
          <p:nvPr>
            <p:ph type="body" idx="1"/>
          </p:nvPr>
        </p:nvSpPr>
        <p:spPr>
          <a:xfrm>
            <a:off x="700088" y="4410075"/>
            <a:ext cx="559752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p>
            <a:pPr eaLnBrk="1" hangingPunct="1"/>
            <a:r>
              <a:rPr lang="en-US" altLang="en-US" dirty="0" smtClean="0">
                <a:latin typeface="Arial" pitchFamily="34" charset="0"/>
                <a:ea typeface="ＭＳ Ｐゴシック" pitchFamily="34" charset="-128"/>
              </a:rPr>
              <a:t>Answer is B</a:t>
            </a:r>
          </a:p>
        </p:txBody>
      </p:sp>
    </p:spTree>
    <p:extLst>
      <p:ext uri="{BB962C8B-B14F-4D97-AF65-F5344CB8AC3E}">
        <p14:creationId xmlns:p14="http://schemas.microsoft.com/office/powerpoint/2010/main" val="299810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7"/>
          <p:cNvSpPr txBox="1">
            <a:spLocks noGrp="1" noChangeArrowheads="1"/>
          </p:cNvSpPr>
          <p:nvPr/>
        </p:nvSpPr>
        <p:spPr bwMode="auto">
          <a:xfrm>
            <a:off x="3963988" y="8816975"/>
            <a:ext cx="303212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9FE4CB47-11BD-428A-9795-B798EE8A03E9}" type="slidenum">
              <a:rPr lang="en-US" altLang="en-US" sz="1200"/>
              <a:pPr algn="r" eaLnBrk="1" hangingPunct="1"/>
              <a:t>32</a:t>
            </a:fld>
            <a:endParaRPr lang="en-US" altLang="en-US" sz="1200"/>
          </a:p>
        </p:txBody>
      </p:sp>
      <p:sp>
        <p:nvSpPr>
          <p:cNvPr id="124930" name="Rectangle 2"/>
          <p:cNvSpPr>
            <a:spLocks noGrp="1" noRot="1" noChangeAspect="1" noChangeArrowheads="1" noTextEdit="1"/>
          </p:cNvSpPr>
          <p:nvPr>
            <p:ph type="sldImg"/>
          </p:nvPr>
        </p:nvSpPr>
        <p:spPr>
          <a:xfrm>
            <a:off x="1177925" y="695325"/>
            <a:ext cx="4641850" cy="3481388"/>
          </a:xfrm>
          <a:ln/>
        </p:spPr>
      </p:sp>
      <p:sp>
        <p:nvSpPr>
          <p:cNvPr id="124931" name="Rectangle 3"/>
          <p:cNvSpPr>
            <a:spLocks noGrp="1" noChangeArrowheads="1"/>
          </p:cNvSpPr>
          <p:nvPr>
            <p:ph type="body" idx="1"/>
          </p:nvPr>
        </p:nvSpPr>
        <p:spPr>
          <a:xfrm>
            <a:off x="700088" y="4410075"/>
            <a:ext cx="559752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99717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fld id="{8965ACDA-FFCA-4880-ABD8-C2F16578F7F5}" type="slidenum">
              <a:rPr lang="en-US" altLang="en-US" sz="1200"/>
              <a:pPr eaLnBrk="1" hangingPunct="1"/>
              <a:t>3</a:t>
            </a:fld>
            <a:endParaRPr lang="en-US" altLang="en-US" sz="1200"/>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53461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itchFamily="34" charset="0"/>
              </a:rPr>
              <a:t>Monitoring protein folding kinetics in a living cell using fast relaxation imaging (FReI) [68]. (a) The folding sensor was created by sandwiching a</a:t>
            </a:r>
          </a:p>
          <a:p>
            <a:r>
              <a:rPr lang="en-US" altLang="en-US" smtClean="0">
                <a:latin typeface="Arial" pitchFamily="34" charset="0"/>
              </a:rPr>
              <a:t>temperature-sensitive POI (here, PGK) between two fluorescent proteins, GFP and mCherry, allowing folding to be monitored by FRET. (b) Image of</a:t>
            </a:r>
          </a:p>
          <a:p>
            <a:r>
              <a:rPr lang="en-US" altLang="en-US" smtClean="0">
                <a:latin typeface="Arial" pitchFamily="34" charset="0"/>
              </a:rPr>
              <a:t>the fluorescence arising from the expression of the fusion protein in a human cell. (c) Map of the refolding dynamics of the fusion protein in the cell</a:t>
            </a:r>
          </a:p>
          <a:p>
            <a:r>
              <a:rPr lang="en-US" altLang="en-US" smtClean="0">
                <a:latin typeface="Arial" pitchFamily="34" charset="0"/>
              </a:rPr>
              <a:t>shown in (b). The time dependence of the FRET signal following a temperature jump is spatially mapped. (b) and (c) are courtesy of M. Gruebele.</a:t>
            </a:r>
          </a:p>
          <a:p>
            <a:endParaRPr lang="en-US" altLang="en-US" smtClean="0">
              <a:latin typeface="Arial" pitchFamily="34" charset="0"/>
            </a:endParaRPr>
          </a:p>
        </p:txBody>
      </p:sp>
    </p:spTree>
    <p:extLst>
      <p:ext uri="{BB962C8B-B14F-4D97-AF65-F5344CB8AC3E}">
        <p14:creationId xmlns:p14="http://schemas.microsoft.com/office/powerpoint/2010/main" val="33231458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txBox="1">
            <a:spLocks noGrp="1" noChangeArrowheads="1"/>
          </p:cNvSpPr>
          <p:nvPr/>
        </p:nvSpPr>
        <p:spPr bwMode="auto">
          <a:xfrm>
            <a:off x="3963744" y="8817612"/>
            <a:ext cx="3032337" cy="464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algn="r" eaLnBrk="1" hangingPunct="1">
              <a:spcBef>
                <a:spcPct val="0"/>
              </a:spcBef>
            </a:pPr>
            <a:fld id="{CCB56AAB-ACE9-4493-B1D5-4DFE4F42D6A8}" type="slidenum">
              <a:rPr lang="en-US" altLang="en-US"/>
              <a:pPr algn="r" eaLnBrk="1" hangingPunct="1">
                <a:spcBef>
                  <a:spcPct val="0"/>
                </a:spcBef>
              </a:pPr>
              <a:t>36</a:t>
            </a:fld>
            <a:endParaRPr lang="en-US" alt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itchFamily="34" charset="0"/>
              </a:rPr>
              <a:t>PrPc = normal but function unknown, but can be digested by proteases, mostly alpha helix</a:t>
            </a:r>
          </a:p>
          <a:p>
            <a:pPr eaLnBrk="1" hangingPunct="1"/>
            <a:r>
              <a:rPr lang="en-US" altLang="en-US" smtClean="0">
                <a:latin typeface="Arial" pitchFamily="34" charset="0"/>
              </a:rPr>
              <a:t>PrPc is expressed in neurons throughout brain and appears to be involved in proper synaptic function</a:t>
            </a:r>
          </a:p>
          <a:p>
            <a:pPr eaLnBrk="1" hangingPunct="1"/>
            <a:r>
              <a:rPr lang="en-US" altLang="en-US" smtClean="0">
                <a:latin typeface="Arial" pitchFamily="34" charset="0"/>
              </a:rPr>
              <a:t>PrPSc = abnormal pathologic version that forms insoluble aggregates. Beta sheet core</a:t>
            </a:r>
          </a:p>
          <a:p>
            <a:pPr eaLnBrk="1" hangingPunct="1"/>
            <a:r>
              <a:rPr lang="en-US" altLang="en-US" smtClean="0">
                <a:latin typeface="Arial" pitchFamily="34" charset="0"/>
              </a:rPr>
              <a:t>In vitro addition of PrpSc can alter conformation of PrPc to PrPSc</a:t>
            </a:r>
          </a:p>
        </p:txBody>
      </p:sp>
    </p:spTree>
    <p:extLst>
      <p:ext uri="{BB962C8B-B14F-4D97-AF65-F5344CB8AC3E}">
        <p14:creationId xmlns:p14="http://schemas.microsoft.com/office/powerpoint/2010/main" val="38081349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txBox="1">
            <a:spLocks noGrp="1" noChangeArrowheads="1"/>
          </p:cNvSpPr>
          <p:nvPr/>
        </p:nvSpPr>
        <p:spPr bwMode="auto">
          <a:xfrm>
            <a:off x="3963744" y="8817612"/>
            <a:ext cx="3032337" cy="464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algn="r" eaLnBrk="1" hangingPunct="1">
              <a:spcBef>
                <a:spcPct val="0"/>
              </a:spcBef>
            </a:pPr>
            <a:fld id="{30776313-AD81-4BD2-AB94-D0A8F4B346B8}" type="slidenum">
              <a:rPr lang="en-US" altLang="en-US"/>
              <a:pPr algn="r" eaLnBrk="1" hangingPunct="1">
                <a:spcBef>
                  <a:spcPct val="0"/>
                </a:spcBef>
              </a:pPr>
              <a:t>37</a:t>
            </a:fld>
            <a:endParaRPr lang="en-US" altLang="en-US"/>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US" altLang="en-US" smtClean="0">
                <a:latin typeface="Arial" pitchFamily="34" charset="0"/>
              </a:rPr>
              <a:t>If radioactive amino acids are added to cells for a brief period, the newly synthesized proteins can be followed as they mature into their final functional form. It is this type of experiment that shows that the hsp70 proteins act first, beginning when a protein is still being synthesized on a ribosome, and that the hsp60-like proteins are called into play only later to help in folding completed proteins. However, the same experiments reveal that only a subset of the newly synthesized proteins becomes involved: perhaps 20% of all bacterial proteins with the hsp70 and 10% with the hsp60-like molecular chaperones. How are these proteins selected for this ATP-catalyzed refolding? </a:t>
            </a:r>
          </a:p>
          <a:p>
            <a:pPr eaLnBrk="1" hangingPunct="1">
              <a:lnSpc>
                <a:spcPct val="90000"/>
              </a:lnSpc>
            </a:pPr>
            <a:endParaRPr lang="en-US" altLang="en-US" smtClean="0">
              <a:latin typeface="Arial" pitchFamily="34" charset="0"/>
            </a:endParaRPr>
          </a:p>
          <a:p>
            <a:pPr eaLnBrk="1" hangingPunct="1">
              <a:lnSpc>
                <a:spcPct val="90000"/>
              </a:lnSpc>
            </a:pPr>
            <a:r>
              <a:rPr lang="en-US" altLang="en-US" smtClean="0">
                <a:latin typeface="Arial" pitchFamily="34" charset="0"/>
              </a:rPr>
              <a:t>The hsp60-like and hsp70 proteins each work with their own small set of associated proteins when they help other proteins to fold. They share an affinity for the exposed hydrophobic patches on incompletely folded proteins, and they hydrolyze ATP, often binding and releasing their protein with each cycle of ATP hydrolysis. In other respects, the two types of hsp proteins function differently. The hsp70 machinery acts early in the life of many proteins, binding to a string of about seven hydrophobic amino acids before the protein leaves the ribosome (</a:t>
            </a:r>
            <a:r>
              <a:rPr lang="en-US" altLang="en-US" u="sng" smtClean="0">
                <a:latin typeface="Arial" pitchFamily="34" charset="0"/>
                <a:hlinkClick r:id="rId3"/>
              </a:rPr>
              <a:t>Figure 6-83</a:t>
            </a:r>
            <a:r>
              <a:rPr lang="en-US" altLang="en-US" smtClean="0">
                <a:latin typeface="Arial" pitchFamily="34" charset="0"/>
              </a:rPr>
              <a:t>). In contrast, hsp60-like proteins form a large barrel-shaped structure that acts later in a protein's life, after it has been fully synthesized. This type of chaperone forms an “isolation chamber” into which misfolded proteins are fed, preventing their aggregation and providing them with a favorable environment in which to attempt to refold (</a:t>
            </a:r>
            <a:r>
              <a:rPr lang="en-US" altLang="en-US" u="sng" smtClean="0">
                <a:latin typeface="Arial" pitchFamily="34" charset="0"/>
                <a:hlinkClick r:id="rId4"/>
              </a:rPr>
              <a:t>Figure 6-84</a:t>
            </a:r>
            <a:r>
              <a:rPr lang="en-US" altLang="en-US" smtClean="0">
                <a:latin typeface="Arial" pitchFamily="34" charset="0"/>
              </a:rPr>
              <a:t>).</a:t>
            </a:r>
            <a:r>
              <a:rPr lang="en-US" altLang="en-US" smtClean="0">
                <a:latin typeface="Arial" pitchFamily="34" charset="0"/>
                <a:hlinkClick r:id="" action="ppaction://noaction"/>
              </a:rPr>
              <a:t> </a:t>
            </a:r>
            <a:endParaRPr lang="en-US" altLang="en-US" smtClean="0">
              <a:latin typeface="Arial" pitchFamily="34" charset="0"/>
            </a:endParaRPr>
          </a:p>
        </p:txBody>
      </p:sp>
    </p:spTree>
    <p:extLst>
      <p:ext uri="{BB962C8B-B14F-4D97-AF65-F5344CB8AC3E}">
        <p14:creationId xmlns:p14="http://schemas.microsoft.com/office/powerpoint/2010/main" val="17041399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ndParaRPr>
          </a:p>
        </p:txBody>
      </p:sp>
    </p:spTree>
    <p:extLst>
      <p:ext uri="{BB962C8B-B14F-4D97-AF65-F5344CB8AC3E}">
        <p14:creationId xmlns:p14="http://schemas.microsoft.com/office/powerpoint/2010/main" val="21844429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ndParaRPr>
          </a:p>
        </p:txBody>
      </p:sp>
    </p:spTree>
    <p:extLst>
      <p:ext uri="{BB962C8B-B14F-4D97-AF65-F5344CB8AC3E}">
        <p14:creationId xmlns:p14="http://schemas.microsoft.com/office/powerpoint/2010/main" val="6874711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txBox="1">
            <a:spLocks noGrp="1" noChangeArrowheads="1"/>
          </p:cNvSpPr>
          <p:nvPr/>
        </p:nvSpPr>
        <p:spPr bwMode="auto">
          <a:xfrm>
            <a:off x="3963744" y="8817612"/>
            <a:ext cx="3032337" cy="464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algn="r" eaLnBrk="1" hangingPunct="1">
              <a:spcBef>
                <a:spcPct val="0"/>
              </a:spcBef>
            </a:pPr>
            <a:fld id="{12523302-917A-4847-B157-CF7795A6167C}" type="slidenum">
              <a:rPr lang="en-US" altLang="en-US"/>
              <a:pPr algn="r" eaLnBrk="1" hangingPunct="1">
                <a:spcBef>
                  <a:spcPct val="0"/>
                </a:spcBef>
              </a:pPr>
              <a:t>40</a:t>
            </a:fld>
            <a:endParaRPr lang="en-US" alt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itchFamily="34" charset="0"/>
              </a:rPr>
              <a:t>Molecular chaperones - help proteins to fold into final 3D conformation; nonspecific (one can work on many proteins); </a:t>
            </a:r>
          </a:p>
        </p:txBody>
      </p:sp>
    </p:spTree>
    <p:extLst>
      <p:ext uri="{BB962C8B-B14F-4D97-AF65-F5344CB8AC3E}">
        <p14:creationId xmlns:p14="http://schemas.microsoft.com/office/powerpoint/2010/main" val="4961094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txBox="1">
            <a:spLocks noGrp="1" noChangeArrowheads="1"/>
          </p:cNvSpPr>
          <p:nvPr/>
        </p:nvSpPr>
        <p:spPr bwMode="auto">
          <a:xfrm>
            <a:off x="3963744" y="8817612"/>
            <a:ext cx="3032337" cy="464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algn="r" eaLnBrk="1" hangingPunct="1">
              <a:spcBef>
                <a:spcPct val="0"/>
              </a:spcBef>
            </a:pPr>
            <a:fld id="{FC18C55A-FE24-4E6B-A908-DCFD9E8B2336}" type="slidenum">
              <a:rPr lang="en-US" altLang="en-US"/>
              <a:pPr algn="r" eaLnBrk="1" hangingPunct="1">
                <a:spcBef>
                  <a:spcPct val="0"/>
                </a:spcBef>
              </a:pPr>
              <a:t>41</a:t>
            </a:fld>
            <a:endParaRPr lang="en-US" altLang="en-US"/>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itchFamily="34" charset="0"/>
              </a:rPr>
              <a:t>easure of </a:t>
            </a:r>
            <a:r>
              <a:rPr lang="en-US" altLang="en-US" smtClean="0">
                <a:latin typeface="Arial" pitchFamily="34" charset="0"/>
                <a:hlinkClick r:id="rId3"/>
              </a:rPr>
              <a:t>molecular weight</a:t>
            </a:r>
            <a:r>
              <a:rPr lang="en-US" altLang="en-US" smtClean="0">
                <a:latin typeface="Arial" pitchFamily="34" charset="0"/>
              </a:rPr>
              <a:t> or </a:t>
            </a:r>
            <a:r>
              <a:rPr lang="en-US" altLang="en-US" smtClean="0">
                <a:latin typeface="Arial" pitchFamily="34" charset="0"/>
                <a:hlinkClick r:id="rId4"/>
              </a:rPr>
              <a:t>mass</a:t>
            </a:r>
            <a:r>
              <a:rPr lang="en-US" altLang="en-US" smtClean="0">
                <a:latin typeface="Arial" pitchFamily="34" charset="0"/>
              </a:rPr>
              <a:t>. One </a:t>
            </a:r>
            <a:r>
              <a:rPr lang="en-US" altLang="en-US" smtClean="0">
                <a:latin typeface="Arial" pitchFamily="34" charset="0"/>
                <a:hlinkClick r:id="rId5"/>
              </a:rPr>
              <a:t>hydrogen</a:t>
            </a:r>
            <a:r>
              <a:rPr lang="en-US" altLang="en-US" smtClean="0">
                <a:latin typeface="Arial" pitchFamily="34" charset="0"/>
              </a:rPr>
              <a:t> </a:t>
            </a:r>
            <a:r>
              <a:rPr lang="en-US" altLang="en-US" smtClean="0">
                <a:latin typeface="Arial" pitchFamily="34" charset="0"/>
                <a:hlinkClick r:id="rId6"/>
              </a:rPr>
              <a:t>atom</a:t>
            </a:r>
            <a:r>
              <a:rPr lang="en-US" altLang="en-US" smtClean="0">
                <a:latin typeface="Arial" pitchFamily="34" charset="0"/>
              </a:rPr>
              <a:t> has </a:t>
            </a:r>
            <a:r>
              <a:rPr lang="en-US" altLang="en-US" smtClean="0">
                <a:latin typeface="Arial" pitchFamily="34" charset="0"/>
                <a:hlinkClick r:id="rId4"/>
              </a:rPr>
              <a:t>mass</a:t>
            </a:r>
            <a:r>
              <a:rPr lang="en-US" altLang="en-US" smtClean="0">
                <a:latin typeface="Arial" pitchFamily="34" charset="0"/>
              </a:rPr>
              <a:t> of 1 Da, so 1 Da = 1 g/mol. </a:t>
            </a:r>
            <a:r>
              <a:rPr lang="en-US" altLang="en-US" smtClean="0">
                <a:latin typeface="Arial" pitchFamily="34" charset="0"/>
                <a:hlinkClick r:id="rId7"/>
              </a:rPr>
              <a:t>Protein</a:t>
            </a:r>
            <a:r>
              <a:rPr lang="en-US" altLang="en-US" smtClean="0">
                <a:latin typeface="Arial" pitchFamily="34" charset="0"/>
              </a:rPr>
              <a:t>s and other </a:t>
            </a:r>
            <a:r>
              <a:rPr lang="en-US" altLang="en-US" smtClean="0">
                <a:latin typeface="Arial" pitchFamily="34" charset="0"/>
                <a:hlinkClick r:id="rId8"/>
              </a:rPr>
              <a:t>macromolecule</a:t>
            </a:r>
            <a:r>
              <a:rPr lang="en-US" altLang="en-US" smtClean="0">
                <a:latin typeface="Arial" pitchFamily="34" charset="0"/>
              </a:rPr>
              <a:t> </a:t>
            </a:r>
            <a:r>
              <a:rPr lang="en-US" altLang="en-US" smtClean="0">
                <a:latin typeface="Arial" pitchFamily="34" charset="0"/>
                <a:hlinkClick r:id="rId3"/>
              </a:rPr>
              <a:t>molecular weight</a:t>
            </a:r>
            <a:r>
              <a:rPr lang="en-US" altLang="en-US" smtClean="0">
                <a:latin typeface="Arial" pitchFamily="34" charset="0"/>
              </a:rPr>
              <a:t>s are usually measured in kDa or kD (kilo</a:t>
            </a:r>
            <a:r>
              <a:rPr lang="en-US" altLang="en-US" smtClean="0">
                <a:latin typeface="Arial" pitchFamily="34" charset="0"/>
                <a:hlinkClick r:id="rId9"/>
              </a:rPr>
              <a:t>dalton</a:t>
            </a:r>
            <a:r>
              <a:rPr lang="en-US" altLang="en-US" smtClean="0">
                <a:latin typeface="Arial" pitchFamily="34" charset="0"/>
              </a:rPr>
              <a:t>s) - 1000 Da. </a:t>
            </a:r>
            <a:r>
              <a:rPr lang="en-US" altLang="en-US" smtClean="0">
                <a:latin typeface="Arial" pitchFamily="34" charset="0"/>
                <a:hlinkClick r:id="rId10"/>
              </a:rPr>
              <a:t>Average</a:t>
            </a:r>
            <a:r>
              <a:rPr lang="en-US" altLang="en-US" smtClean="0">
                <a:latin typeface="Arial" pitchFamily="34" charset="0"/>
              </a:rPr>
              <a:t> </a:t>
            </a:r>
            <a:r>
              <a:rPr lang="en-US" altLang="en-US" smtClean="0">
                <a:latin typeface="Arial" pitchFamily="34" charset="0"/>
                <a:hlinkClick r:id="rId11"/>
              </a:rPr>
              <a:t>amino acid</a:t>
            </a:r>
            <a:r>
              <a:rPr lang="en-US" altLang="en-US" smtClean="0">
                <a:latin typeface="Arial" pitchFamily="34" charset="0"/>
              </a:rPr>
              <a:t> = 110 Da. </a:t>
            </a:r>
          </a:p>
        </p:txBody>
      </p:sp>
    </p:spTree>
    <p:extLst>
      <p:ext uri="{BB962C8B-B14F-4D97-AF65-F5344CB8AC3E}">
        <p14:creationId xmlns:p14="http://schemas.microsoft.com/office/powerpoint/2010/main" val="20193934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is C</a:t>
            </a:r>
            <a:endParaRPr lang="en-US" dirty="0"/>
          </a:p>
        </p:txBody>
      </p:sp>
      <p:sp>
        <p:nvSpPr>
          <p:cNvPr id="4" name="Slide Number Placeholder 3"/>
          <p:cNvSpPr>
            <a:spLocks noGrp="1"/>
          </p:cNvSpPr>
          <p:nvPr>
            <p:ph type="sldNum" sz="quarter" idx="10"/>
          </p:nvPr>
        </p:nvSpPr>
        <p:spPr/>
        <p:txBody>
          <a:bodyPr/>
          <a:lstStyle/>
          <a:p>
            <a:pPr>
              <a:defRPr/>
            </a:pPr>
            <a:fld id="{07BB6915-04B6-438F-AAA7-91F54DCDAA48}" type="slidenum">
              <a:rPr lang="en-US" smtClean="0"/>
              <a:pPr>
                <a:defRPr/>
              </a:pPr>
              <a:t>42</a:t>
            </a:fld>
            <a:endParaRPr lang="en-US"/>
          </a:p>
        </p:txBody>
      </p:sp>
    </p:spTree>
    <p:extLst>
      <p:ext uri="{BB962C8B-B14F-4D97-AF65-F5344CB8AC3E}">
        <p14:creationId xmlns:p14="http://schemas.microsoft.com/office/powerpoint/2010/main" val="29001738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txBox="1">
            <a:spLocks noGrp="1" noChangeArrowheads="1"/>
          </p:cNvSpPr>
          <p:nvPr/>
        </p:nvSpPr>
        <p:spPr bwMode="auto">
          <a:xfrm>
            <a:off x="3963744" y="8817612"/>
            <a:ext cx="3032337" cy="464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algn="r" eaLnBrk="1" hangingPunct="1">
              <a:spcBef>
                <a:spcPct val="0"/>
              </a:spcBef>
            </a:pPr>
            <a:fld id="{1CAA9794-8BFD-44C3-A57D-07D043D12495}" type="slidenum">
              <a:rPr lang="en-US" altLang="en-US"/>
              <a:pPr algn="r" eaLnBrk="1" hangingPunct="1">
                <a:spcBef>
                  <a:spcPct val="0"/>
                </a:spcBef>
              </a:pPr>
              <a:t>43</a:t>
            </a:fld>
            <a:endParaRPr lang="en-US" alt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itchFamily="34" charset="0"/>
              </a:rPr>
              <a:t>Two 7 subunit circles form a cylindrical cavity in GroEL. GroES is the cap on the dome</a:t>
            </a:r>
          </a:p>
        </p:txBody>
      </p:sp>
    </p:spTree>
    <p:extLst>
      <p:ext uri="{BB962C8B-B14F-4D97-AF65-F5344CB8AC3E}">
        <p14:creationId xmlns:p14="http://schemas.microsoft.com/office/powerpoint/2010/main" val="20678555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txBox="1">
            <a:spLocks noGrp="1" noChangeArrowheads="1"/>
          </p:cNvSpPr>
          <p:nvPr/>
        </p:nvSpPr>
        <p:spPr bwMode="auto">
          <a:xfrm>
            <a:off x="3963744" y="8817612"/>
            <a:ext cx="3032337" cy="464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algn="r" eaLnBrk="1" hangingPunct="1">
              <a:spcBef>
                <a:spcPct val="0"/>
              </a:spcBef>
            </a:pPr>
            <a:fld id="{835D1B77-DEE6-42C6-AA60-65801ABA3892}" type="slidenum">
              <a:rPr lang="en-US" altLang="en-US"/>
              <a:pPr algn="r" eaLnBrk="1" hangingPunct="1">
                <a:spcBef>
                  <a:spcPct val="0"/>
                </a:spcBef>
              </a:pPr>
              <a:t>44</a:t>
            </a:fld>
            <a:endParaRPr lang="en-US" altLang="en-US"/>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ndParaRPr>
          </a:p>
        </p:txBody>
      </p:sp>
    </p:spTree>
    <p:extLst>
      <p:ext uri="{BB962C8B-B14F-4D97-AF65-F5344CB8AC3E}">
        <p14:creationId xmlns:p14="http://schemas.microsoft.com/office/powerpoint/2010/main" val="1206914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a:solidFill>
                  <a:schemeClr val="tx1"/>
                </a:solidFill>
                <a:latin typeface="Arial" pitchFamily="34" charset="0"/>
              </a:defRPr>
            </a:lvl1pPr>
            <a:lvl2pPr marL="742950" indent="-285750" defTabSz="930275" eaLnBrk="0" hangingPunct="0">
              <a:defRPr sz="2000">
                <a:solidFill>
                  <a:schemeClr val="tx1"/>
                </a:solidFill>
                <a:latin typeface="Arial" pitchFamily="34" charset="0"/>
              </a:defRPr>
            </a:lvl2pPr>
            <a:lvl3pPr marL="1143000" indent="-228600" defTabSz="930275" eaLnBrk="0" hangingPunct="0">
              <a:defRPr sz="2000">
                <a:solidFill>
                  <a:schemeClr val="tx1"/>
                </a:solidFill>
                <a:latin typeface="Arial" pitchFamily="34" charset="0"/>
              </a:defRPr>
            </a:lvl3pPr>
            <a:lvl4pPr marL="1600200" indent="-228600" defTabSz="930275" eaLnBrk="0" hangingPunct="0">
              <a:defRPr sz="2000">
                <a:solidFill>
                  <a:schemeClr val="tx1"/>
                </a:solidFill>
                <a:latin typeface="Arial" pitchFamily="34" charset="0"/>
              </a:defRPr>
            </a:lvl4pPr>
            <a:lvl5pPr marL="2057400" indent="-228600" defTabSz="930275" eaLnBrk="0" hangingPunct="0">
              <a:defRPr sz="2000">
                <a:solidFill>
                  <a:schemeClr val="tx1"/>
                </a:solidFill>
                <a:latin typeface="Arial" pitchFamily="34" charset="0"/>
              </a:defRPr>
            </a:lvl5pPr>
            <a:lvl6pPr marL="2514600" indent="-228600" defTabSz="930275" eaLnBrk="0" fontAlgn="base" hangingPunct="0">
              <a:spcBef>
                <a:spcPct val="0"/>
              </a:spcBef>
              <a:spcAft>
                <a:spcPct val="0"/>
              </a:spcAft>
              <a:defRPr sz="2000">
                <a:solidFill>
                  <a:schemeClr val="tx1"/>
                </a:solidFill>
                <a:latin typeface="Arial" pitchFamily="34" charset="0"/>
              </a:defRPr>
            </a:lvl6pPr>
            <a:lvl7pPr marL="2971800" indent="-228600" defTabSz="930275" eaLnBrk="0" fontAlgn="base" hangingPunct="0">
              <a:spcBef>
                <a:spcPct val="0"/>
              </a:spcBef>
              <a:spcAft>
                <a:spcPct val="0"/>
              </a:spcAft>
              <a:defRPr sz="2000">
                <a:solidFill>
                  <a:schemeClr val="tx1"/>
                </a:solidFill>
                <a:latin typeface="Arial" pitchFamily="34" charset="0"/>
              </a:defRPr>
            </a:lvl7pPr>
            <a:lvl8pPr marL="3429000" indent="-228600" defTabSz="930275" eaLnBrk="0" fontAlgn="base" hangingPunct="0">
              <a:spcBef>
                <a:spcPct val="0"/>
              </a:spcBef>
              <a:spcAft>
                <a:spcPct val="0"/>
              </a:spcAft>
              <a:defRPr sz="2000">
                <a:solidFill>
                  <a:schemeClr val="tx1"/>
                </a:solidFill>
                <a:latin typeface="Arial" pitchFamily="34" charset="0"/>
              </a:defRPr>
            </a:lvl8pPr>
            <a:lvl9pPr marL="3886200" indent="-228600" defTabSz="930275" eaLnBrk="0" fontAlgn="base" hangingPunct="0">
              <a:spcBef>
                <a:spcPct val="0"/>
              </a:spcBef>
              <a:spcAft>
                <a:spcPct val="0"/>
              </a:spcAft>
              <a:defRPr sz="2000">
                <a:solidFill>
                  <a:schemeClr val="tx1"/>
                </a:solidFill>
                <a:latin typeface="Arial" pitchFamily="34" charset="0"/>
              </a:defRPr>
            </a:lvl9pPr>
          </a:lstStyle>
          <a:p>
            <a:pPr eaLnBrk="1" hangingPunct="1"/>
            <a:fld id="{02A2AD45-77F6-4447-9C8A-68EBCFFCE056}" type="slidenum">
              <a:rPr lang="en-US" altLang="en-US" sz="1200" smtClean="0"/>
              <a:pPr eaLnBrk="1" hangingPunct="1"/>
              <a:t>4</a:t>
            </a:fld>
            <a:endParaRPr lang="en-US" altLang="en-US" sz="1200" smtClean="0"/>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itchFamily="34" charset="0"/>
              </a:rPr>
              <a:t>Let’s see how far the class can get with hints here. </a:t>
            </a:r>
          </a:p>
        </p:txBody>
      </p:sp>
    </p:spTree>
    <p:extLst>
      <p:ext uri="{BB962C8B-B14F-4D97-AF65-F5344CB8AC3E}">
        <p14:creationId xmlns:p14="http://schemas.microsoft.com/office/powerpoint/2010/main" val="42903099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txBox="1">
            <a:spLocks noGrp="1" noChangeArrowheads="1"/>
          </p:cNvSpPr>
          <p:nvPr/>
        </p:nvSpPr>
        <p:spPr bwMode="auto">
          <a:xfrm>
            <a:off x="3963744" y="8817612"/>
            <a:ext cx="3032337" cy="464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algn="r" eaLnBrk="1" hangingPunct="1">
              <a:spcBef>
                <a:spcPct val="0"/>
              </a:spcBef>
            </a:pPr>
            <a:fld id="{F643FE66-53A2-4646-90FF-5BDCC8FC8716}" type="slidenum">
              <a:rPr lang="en-US" altLang="en-US"/>
              <a:pPr algn="r" eaLnBrk="1" hangingPunct="1">
                <a:spcBef>
                  <a:spcPct val="0"/>
                </a:spcBef>
              </a:pPr>
              <a:t>46</a:t>
            </a:fld>
            <a:endParaRPr lang="en-US" altLang="en-US"/>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1" smtClean="0">
                <a:latin typeface="Arial" pitchFamily="34" charset="0"/>
              </a:rPr>
              <a:t>Figure 6-85. The cellular mechanisms that monitor protein quality after protein synthesis.</a:t>
            </a:r>
            <a:r>
              <a:rPr lang="en-US" altLang="en-US" smtClean="0">
                <a:latin typeface="Arial" pitchFamily="34" charset="0"/>
              </a:rPr>
              <a:t> As indicated, a newly synthesized protein sometimes folds correctly and assembles with its partners on its own, in which case it is left alone. Incompletely folded proteins are helped to refold by molecular chaparones: first by a family of hsp70 proteins, and if this fails, then by hsp60-like proteins. In both cases the client proteins are recognized by an abnormally exposed patch of hydrophobic amino acids on their surface. These processes compete with a different system that recognizes an abnormally exposed patch and transfers the protein that contains it to a proteasome for complete destruction. The combination of all of these processes is needed to prevent massive protein aggregation in a cell, which can occur when many hydrophobic regions on proteins clump together and precipitate the entire mass out of solution. </a:t>
            </a:r>
          </a:p>
        </p:txBody>
      </p:sp>
    </p:spTree>
    <p:extLst>
      <p:ext uri="{BB962C8B-B14F-4D97-AF65-F5344CB8AC3E}">
        <p14:creationId xmlns:p14="http://schemas.microsoft.com/office/powerpoint/2010/main" val="16003086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ndParaRPr>
          </a:p>
        </p:txBody>
      </p:sp>
    </p:spTree>
    <p:extLst>
      <p:ext uri="{BB962C8B-B14F-4D97-AF65-F5344CB8AC3E}">
        <p14:creationId xmlns:p14="http://schemas.microsoft.com/office/powerpoint/2010/main" val="19363052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itchFamily="34" charset="0"/>
              </a:rPr>
              <a:t>Tangles are also seen in chronic traumatic encephalopathy, which may be common in athletes such as football players and boxers</a:t>
            </a:r>
          </a:p>
          <a:p>
            <a:pPr eaLnBrk="1" hangingPunct="1"/>
            <a:r>
              <a:rPr lang="en-US" altLang="en-US" smtClean="0">
                <a:latin typeface="Arial" pitchFamily="34" charset="0"/>
              </a:rPr>
              <a:t>http://www.grantland.com/story/_/id/8218700/neuropathologist-dr-ann-mckee-accused-killing-football-be-sport-only-hope</a:t>
            </a:r>
          </a:p>
        </p:txBody>
      </p:sp>
    </p:spTree>
    <p:extLst>
      <p:ext uri="{BB962C8B-B14F-4D97-AF65-F5344CB8AC3E}">
        <p14:creationId xmlns:p14="http://schemas.microsoft.com/office/powerpoint/2010/main" val="6429019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Rot="1" noChangeAspect="1" noChangeArrowheads="1" noTextEdit="1"/>
          </p:cNvSpPr>
          <p:nvPr>
            <p:ph type="sldImg"/>
          </p:nvPr>
        </p:nvSpPr>
        <p:spPr>
          <a:ln/>
        </p:spPr>
      </p:sp>
      <p:sp>
        <p:nvSpPr>
          <p:cNvPr id="4813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Because obviously you have a home laboratory, right?</a:t>
            </a:r>
          </a:p>
          <a:p>
            <a:r>
              <a:rPr lang="en-US"/>
              <a:t>What additional information would you need to make this hypothesis?</a:t>
            </a:r>
          </a:p>
        </p:txBody>
      </p:sp>
    </p:spTree>
    <p:extLst>
      <p:ext uri="{BB962C8B-B14F-4D97-AF65-F5344CB8AC3E}">
        <p14:creationId xmlns:p14="http://schemas.microsoft.com/office/powerpoint/2010/main" val="3956826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fld id="{B1B80574-ED8D-44AD-8CBE-CAB21907621B}" type="slidenum">
              <a:rPr lang="en-US" altLang="en-US" sz="1200"/>
              <a:pPr eaLnBrk="1" hangingPunct="1"/>
              <a:t>5</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itchFamily="34" charset="0"/>
                <a:ea typeface="ＭＳ Ｐゴシック" pitchFamily="34" charset="-128"/>
              </a:rPr>
              <a:t>This example shows ion-exchange chromatography</a:t>
            </a:r>
          </a:p>
        </p:txBody>
      </p:sp>
    </p:spTree>
    <p:extLst>
      <p:ext uri="{BB962C8B-B14F-4D97-AF65-F5344CB8AC3E}">
        <p14:creationId xmlns:p14="http://schemas.microsoft.com/office/powerpoint/2010/main" val="1433607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fld id="{259CD604-83BF-43BD-8776-B50792E72907}" type="slidenum">
              <a:rPr lang="en-US" altLang="en-US" sz="1200"/>
              <a:pPr eaLnBrk="1" hangingPunct="1"/>
              <a:t>7</a:t>
            </a:fld>
            <a:endParaRPr lang="en-US" altLang="en-US" sz="1200"/>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itchFamily="34" charset="0"/>
                <a:ea typeface="ＭＳ Ｐゴシック" pitchFamily="34" charset="-128"/>
              </a:rPr>
              <a:t>This example shows ion-exchange chromatography</a:t>
            </a:r>
          </a:p>
        </p:txBody>
      </p:sp>
    </p:spTree>
    <p:extLst>
      <p:ext uri="{BB962C8B-B14F-4D97-AF65-F5344CB8AC3E}">
        <p14:creationId xmlns:p14="http://schemas.microsoft.com/office/powerpoint/2010/main" val="659586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fld id="{6251B7E1-1510-4F45-A5CA-40D0DB596768}" type="slidenum">
              <a:rPr lang="en-US" altLang="en-US" sz="1200"/>
              <a:pPr eaLnBrk="1" hangingPunct="1"/>
              <a:t>8</a:t>
            </a:fld>
            <a:endParaRPr lang="en-US" altLang="en-US" sz="1200"/>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4089224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is </a:t>
            </a:r>
            <a:r>
              <a:rPr lang="en-US" dirty="0" smtClean="0"/>
              <a:t>C.</a:t>
            </a:r>
            <a:endParaRPr lang="en-US" dirty="0"/>
          </a:p>
        </p:txBody>
      </p:sp>
      <p:sp>
        <p:nvSpPr>
          <p:cNvPr id="4" name="Slide Number Placeholder 3"/>
          <p:cNvSpPr>
            <a:spLocks noGrp="1"/>
          </p:cNvSpPr>
          <p:nvPr>
            <p:ph type="sldNum" sz="quarter" idx="10"/>
          </p:nvPr>
        </p:nvSpPr>
        <p:spPr/>
        <p:txBody>
          <a:bodyPr/>
          <a:lstStyle/>
          <a:p>
            <a:pPr>
              <a:defRPr/>
            </a:pPr>
            <a:fld id="{07BB6915-04B6-438F-AAA7-91F54DCDAA48}" type="slidenum">
              <a:rPr lang="en-US" smtClean="0"/>
              <a:pPr>
                <a:defRPr/>
              </a:pPr>
              <a:t>9</a:t>
            </a:fld>
            <a:endParaRPr lang="en-US"/>
          </a:p>
        </p:txBody>
      </p:sp>
    </p:spTree>
    <p:extLst>
      <p:ext uri="{BB962C8B-B14F-4D97-AF65-F5344CB8AC3E}">
        <p14:creationId xmlns:p14="http://schemas.microsoft.com/office/powerpoint/2010/main" val="2761702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txBox="1">
            <a:spLocks noGrp="1" noChangeArrowheads="1"/>
          </p:cNvSpPr>
          <p:nvPr/>
        </p:nvSpPr>
        <p:spPr bwMode="auto">
          <a:xfrm>
            <a:off x="3963988" y="8816975"/>
            <a:ext cx="303212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8BDC3905-701D-4251-B4A1-669FDCD521DE}" type="slidenum">
              <a:rPr lang="en-US" altLang="en-US" sz="1200"/>
              <a:pPr algn="r" eaLnBrk="1" hangingPunct="1"/>
              <a:t>10</a:t>
            </a:fld>
            <a:endParaRPr lang="en-US" altLang="en-US" sz="1200"/>
          </a:p>
        </p:txBody>
      </p:sp>
      <p:sp>
        <p:nvSpPr>
          <p:cNvPr id="88066" name="Rectangle 2"/>
          <p:cNvSpPr>
            <a:spLocks noGrp="1" noRot="1" noChangeAspect="1" noChangeArrowheads="1" noTextEdit="1"/>
          </p:cNvSpPr>
          <p:nvPr>
            <p:ph type="sldImg"/>
          </p:nvPr>
        </p:nvSpPr>
        <p:spPr>
          <a:xfrm>
            <a:off x="1177925" y="695325"/>
            <a:ext cx="4641850" cy="3481388"/>
          </a:xfrm>
          <a:ln/>
        </p:spPr>
      </p:sp>
      <p:sp>
        <p:nvSpPr>
          <p:cNvPr id="88067" name="Rectangle 3"/>
          <p:cNvSpPr>
            <a:spLocks noGrp="1" noChangeArrowheads="1"/>
          </p:cNvSpPr>
          <p:nvPr>
            <p:ph type="body" idx="1"/>
          </p:nvPr>
        </p:nvSpPr>
        <p:spPr>
          <a:xfrm>
            <a:off x="700088" y="4410075"/>
            <a:ext cx="559752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769543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16ACE76-BAFA-4339-8594-9BB416683884}" type="slidenum">
              <a:rPr lang="en-US"/>
              <a:pPr>
                <a:defRPr/>
              </a:pPr>
              <a:t>‹#›</a:t>
            </a:fld>
            <a:endParaRPr lang="en-US"/>
          </a:p>
        </p:txBody>
      </p:sp>
    </p:spTree>
    <p:extLst>
      <p:ext uri="{BB962C8B-B14F-4D97-AF65-F5344CB8AC3E}">
        <p14:creationId xmlns:p14="http://schemas.microsoft.com/office/powerpoint/2010/main" val="1455780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555B144-194C-4B02-81B8-D64179A50AD5}" type="slidenum">
              <a:rPr lang="en-US"/>
              <a:pPr>
                <a:defRPr/>
              </a:pPr>
              <a:t>‹#›</a:t>
            </a:fld>
            <a:endParaRPr lang="en-US"/>
          </a:p>
        </p:txBody>
      </p:sp>
    </p:spTree>
    <p:extLst>
      <p:ext uri="{BB962C8B-B14F-4D97-AF65-F5344CB8AC3E}">
        <p14:creationId xmlns:p14="http://schemas.microsoft.com/office/powerpoint/2010/main" val="3446653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D3FB444-D2FA-49B0-8D33-0A5CE714F3E1}" type="slidenum">
              <a:rPr lang="en-US"/>
              <a:pPr>
                <a:defRPr/>
              </a:pPr>
              <a:t>‹#›</a:t>
            </a:fld>
            <a:endParaRPr lang="en-US"/>
          </a:p>
        </p:txBody>
      </p:sp>
    </p:spTree>
    <p:extLst>
      <p:ext uri="{BB962C8B-B14F-4D97-AF65-F5344CB8AC3E}">
        <p14:creationId xmlns:p14="http://schemas.microsoft.com/office/powerpoint/2010/main" val="705035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AE06FB0-FCA5-4DDA-8C30-B42C90DADF77}" type="slidenum">
              <a:rPr lang="en-US"/>
              <a:pPr>
                <a:defRPr/>
              </a:pPr>
              <a:t>‹#›</a:t>
            </a:fld>
            <a:endParaRPr lang="en-US"/>
          </a:p>
        </p:txBody>
      </p:sp>
    </p:spTree>
    <p:extLst>
      <p:ext uri="{BB962C8B-B14F-4D97-AF65-F5344CB8AC3E}">
        <p14:creationId xmlns:p14="http://schemas.microsoft.com/office/powerpoint/2010/main" val="1487393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8C767FF-F03B-473B-9565-5002CA7D4278}" type="slidenum">
              <a:rPr lang="en-US"/>
              <a:pPr>
                <a:defRPr/>
              </a:pPr>
              <a:t>‹#›</a:t>
            </a:fld>
            <a:endParaRPr lang="en-US"/>
          </a:p>
        </p:txBody>
      </p:sp>
    </p:spTree>
    <p:extLst>
      <p:ext uri="{BB962C8B-B14F-4D97-AF65-F5344CB8AC3E}">
        <p14:creationId xmlns:p14="http://schemas.microsoft.com/office/powerpoint/2010/main" val="2857125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4DD9FE3-C13B-4B83-B965-0A8FE5347CAB}" type="slidenum">
              <a:rPr lang="en-US"/>
              <a:pPr>
                <a:defRPr/>
              </a:pPr>
              <a:t>‹#›</a:t>
            </a:fld>
            <a:endParaRPr lang="en-US"/>
          </a:p>
        </p:txBody>
      </p:sp>
    </p:spTree>
    <p:extLst>
      <p:ext uri="{BB962C8B-B14F-4D97-AF65-F5344CB8AC3E}">
        <p14:creationId xmlns:p14="http://schemas.microsoft.com/office/powerpoint/2010/main" val="2658416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EA860B1A-9BDD-465B-8BAF-93BE298F149A}" type="slidenum">
              <a:rPr lang="en-US"/>
              <a:pPr>
                <a:defRPr/>
              </a:pPr>
              <a:t>‹#›</a:t>
            </a:fld>
            <a:endParaRPr lang="en-US"/>
          </a:p>
        </p:txBody>
      </p:sp>
    </p:spTree>
    <p:extLst>
      <p:ext uri="{BB962C8B-B14F-4D97-AF65-F5344CB8AC3E}">
        <p14:creationId xmlns:p14="http://schemas.microsoft.com/office/powerpoint/2010/main" val="692584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732D7217-A5AC-4C01-A2E2-2439A7E29688}" type="slidenum">
              <a:rPr lang="en-US"/>
              <a:pPr>
                <a:defRPr/>
              </a:pPr>
              <a:t>‹#›</a:t>
            </a:fld>
            <a:endParaRPr lang="en-US"/>
          </a:p>
        </p:txBody>
      </p:sp>
    </p:spTree>
    <p:extLst>
      <p:ext uri="{BB962C8B-B14F-4D97-AF65-F5344CB8AC3E}">
        <p14:creationId xmlns:p14="http://schemas.microsoft.com/office/powerpoint/2010/main" val="1349686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08114D18-A619-4BDE-A33D-75E424857C59}" type="slidenum">
              <a:rPr lang="en-US"/>
              <a:pPr>
                <a:defRPr/>
              </a:pPr>
              <a:t>‹#›</a:t>
            </a:fld>
            <a:endParaRPr lang="en-US"/>
          </a:p>
        </p:txBody>
      </p:sp>
    </p:spTree>
    <p:extLst>
      <p:ext uri="{BB962C8B-B14F-4D97-AF65-F5344CB8AC3E}">
        <p14:creationId xmlns:p14="http://schemas.microsoft.com/office/powerpoint/2010/main" val="8772542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35D4BA6-51DE-41D6-A562-9F944BBB9633}" type="slidenum">
              <a:rPr lang="en-US"/>
              <a:pPr>
                <a:defRPr/>
              </a:pPr>
              <a:t>‹#›</a:t>
            </a:fld>
            <a:endParaRPr lang="en-US"/>
          </a:p>
        </p:txBody>
      </p:sp>
    </p:spTree>
    <p:extLst>
      <p:ext uri="{BB962C8B-B14F-4D97-AF65-F5344CB8AC3E}">
        <p14:creationId xmlns:p14="http://schemas.microsoft.com/office/powerpoint/2010/main" val="13102470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8A21281-389A-453E-B80C-9690DE35037B}" type="slidenum">
              <a:rPr lang="en-US"/>
              <a:pPr>
                <a:defRPr/>
              </a:pPr>
              <a:t>‹#›</a:t>
            </a:fld>
            <a:endParaRPr lang="en-US"/>
          </a:p>
        </p:txBody>
      </p:sp>
    </p:spTree>
    <p:extLst>
      <p:ext uri="{BB962C8B-B14F-4D97-AF65-F5344CB8AC3E}">
        <p14:creationId xmlns:p14="http://schemas.microsoft.com/office/powerpoint/2010/main" val="3245796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defRPr>
            </a:lvl1pPr>
          </a:lstStyle>
          <a:p>
            <a:pPr>
              <a:defRPr/>
            </a:pPr>
            <a:fld id="{46E9B429-1610-46C7-877B-E19E407EFB8C}"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www2.chemistry.msu.edu/faculty/reusch/virttxtjml/spectrpy/nmr/nmr1.htm" TargetMode="External"/><Relationship Id="rId2" Type="http://schemas.openxmlformats.org/officeDocument/2006/relationships/hyperlink" Target="http://chem.ch.huji.ac.il/nmr/whatisnmr/whatisnmr.html"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hyperlink" Target="http://www.bio.davidson.edu/courses/genomics/method/reporters.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hyperlink" Target="http://www.purdue.edu/newsroom/releases/2013/Q3/research-yields-first-detailed-view-of-morphing-parkinsons-protein.html" TargetMode="Externa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3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4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www.brainyquote.com/quotes/quotes/r/richardpf160383.html" TargetMode="External"/><Relationship Id="rId2" Type="http://schemas.openxmlformats.org/officeDocument/2006/relationships/hyperlink" Target="http://www.brainyquote.com/quotes/quotes/a/alberteins100017.html"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idx="4294967295"/>
          </p:nvPr>
        </p:nvSpPr>
        <p:spPr/>
        <p:txBody>
          <a:bodyPr/>
          <a:lstStyle/>
          <a:p>
            <a:pPr eaLnBrk="1" hangingPunct="1"/>
            <a:endParaRPr lang="en-US" altLang="en-US" smtClean="0"/>
          </a:p>
        </p:txBody>
      </p:sp>
      <p:sp>
        <p:nvSpPr>
          <p:cNvPr id="2051" name="Rectangle 3"/>
          <p:cNvSpPr>
            <a:spLocks noGrp="1" noChangeArrowheads="1"/>
          </p:cNvSpPr>
          <p:nvPr>
            <p:ph type="body" idx="4294967295"/>
          </p:nvPr>
        </p:nvSpPr>
        <p:spPr/>
        <p:txBody>
          <a:bodyPr/>
          <a:lstStyle/>
          <a:p>
            <a:r>
              <a:rPr lang="en-US" altLang="en-US" dirty="0" smtClean="0"/>
              <a:t>“I used to have an open mind but my brains kept falling out.” -Steven Wright </a:t>
            </a:r>
          </a:p>
          <a:p>
            <a:endParaRPr lang="en-US" altLang="en-US" dirty="0" smtClean="0"/>
          </a:p>
          <a:p>
            <a:r>
              <a:rPr lang="en-US" altLang="en-US" dirty="0" smtClean="0"/>
              <a:t> “I was taught that the human brain was the crowning glory of evolution so far, but I think it's a very poor scheme for survival.” --Kurt Vonnegut, Jr.</a:t>
            </a:r>
          </a:p>
          <a:p>
            <a:pPr eaLnBrk="1" hangingPunct="1">
              <a:buFontTx/>
              <a:buNone/>
            </a:pPr>
            <a:endParaRPr lang="en-US" altLang="en-US" b="1" dirty="0" smtClean="0"/>
          </a:p>
        </p:txBody>
      </p:sp>
    </p:spTree>
    <p:extLst>
      <p:ext uri="{BB962C8B-B14F-4D97-AF65-F5344CB8AC3E}">
        <p14:creationId xmlns:p14="http://schemas.microsoft.com/office/powerpoint/2010/main" val="17251003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ChangeArrowheads="1"/>
          </p:cNvSpPr>
          <p:nvPr>
            <p:ph type="title" idx="4294967295"/>
          </p:nvPr>
        </p:nvSpPr>
        <p:spPr>
          <a:xfrm>
            <a:off x="838200" y="198438"/>
            <a:ext cx="8229600" cy="715962"/>
          </a:xfrm>
        </p:spPr>
        <p:txBody>
          <a:bodyPr/>
          <a:lstStyle/>
          <a:p>
            <a:pPr eaLnBrk="1" hangingPunct="1"/>
            <a:r>
              <a:rPr lang="en-US" altLang="en-US" sz="3200" dirty="0" smtClean="0">
                <a:ea typeface="ＭＳ Ｐゴシック" pitchFamily="34" charset="-128"/>
              </a:rPr>
              <a:t>Mass spectrometry 2</a:t>
            </a:r>
          </a:p>
        </p:txBody>
      </p:sp>
      <p:sp>
        <p:nvSpPr>
          <p:cNvPr id="184323" name="Rectangle 3"/>
          <p:cNvSpPr>
            <a:spLocks noGrp="1" noChangeArrowheads="1"/>
          </p:cNvSpPr>
          <p:nvPr>
            <p:ph type="body" idx="4294967295"/>
          </p:nvPr>
        </p:nvSpPr>
        <p:spPr>
          <a:xfrm>
            <a:off x="457200" y="4114800"/>
            <a:ext cx="8229600" cy="2514600"/>
          </a:xfrm>
        </p:spPr>
        <p:txBody>
          <a:bodyPr/>
          <a:lstStyle/>
          <a:p>
            <a:pPr eaLnBrk="1" hangingPunct="1"/>
            <a:r>
              <a:rPr lang="en-US" altLang="en-US" sz="2000" smtClean="0">
                <a:ea typeface="ＭＳ Ｐゴシック" pitchFamily="34" charset="-128"/>
              </a:rPr>
              <a:t>Vaporized peptide fragments pass through a magnetic field that separates them by their mass/charge ratio (m/z ratio). </a:t>
            </a:r>
          </a:p>
          <a:p>
            <a:pPr eaLnBrk="1" hangingPunct="1"/>
            <a:r>
              <a:rPr lang="en-US" altLang="en-US" sz="2000" smtClean="0">
                <a:ea typeface="ＭＳ Ｐゴシック" pitchFamily="34" charset="-128"/>
              </a:rPr>
              <a:t>The ions are accelerated and then deflected by the magnet according to their mass. Lighter fragments are deflected more.</a:t>
            </a:r>
          </a:p>
          <a:p>
            <a:pPr eaLnBrk="1" hangingPunct="1"/>
            <a:r>
              <a:rPr lang="en-US" altLang="en-US" sz="2000" smtClean="0">
                <a:ea typeface="ＭＳ Ｐゴシック" pitchFamily="34" charset="-128"/>
              </a:rPr>
              <a:t>The ion flux (number of ions/unit time) is detected at the detector for each mass, separated by time of arrival and position on detector.</a:t>
            </a:r>
          </a:p>
        </p:txBody>
      </p:sp>
      <p:pic>
        <p:nvPicPr>
          <p:cNvPr id="8704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7338" y="1143000"/>
            <a:ext cx="4259262" cy="285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98438" y="910749"/>
            <a:ext cx="2667000" cy="1569660"/>
          </a:xfrm>
          <a:prstGeom prst="rect">
            <a:avLst/>
          </a:prstGeom>
          <a:noFill/>
        </p:spPr>
        <p:txBody>
          <a:bodyPr wrap="square" rtlCol="0">
            <a:spAutoFit/>
          </a:bodyPr>
          <a:lstStyle/>
          <a:p>
            <a:r>
              <a:rPr lang="en-US" sz="1600" dirty="0" smtClean="0"/>
              <a:t>For tandem MS, there would be a filter rather than a detector, where only certain m/z ratios would be allowed to pass to a second MS</a:t>
            </a:r>
            <a:endParaRPr lang="en-US" sz="1600" dirty="0"/>
          </a:p>
        </p:txBody>
      </p:sp>
    </p:spTree>
    <p:extLst>
      <p:ext uri="{BB962C8B-B14F-4D97-AF65-F5344CB8AC3E}">
        <p14:creationId xmlns:p14="http://schemas.microsoft.com/office/powerpoint/2010/main" val="18483611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2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3" grpId="0" build="p"/>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ChangeArrowheads="1"/>
          </p:cNvSpPr>
          <p:nvPr>
            <p:ph type="title" idx="4294967295"/>
          </p:nvPr>
        </p:nvSpPr>
        <p:spPr>
          <a:xfrm>
            <a:off x="457200" y="76200"/>
            <a:ext cx="8229600" cy="639763"/>
          </a:xfrm>
        </p:spPr>
        <p:txBody>
          <a:bodyPr/>
          <a:lstStyle/>
          <a:p>
            <a:pPr eaLnBrk="1" hangingPunct="1"/>
            <a:r>
              <a:rPr lang="en-US" altLang="en-US" sz="2800" smtClean="0">
                <a:ea typeface="ＭＳ Ｐゴシック" pitchFamily="34" charset="-128"/>
              </a:rPr>
              <a:t>Mass spectrometry 3</a:t>
            </a:r>
          </a:p>
        </p:txBody>
      </p:sp>
      <p:sp>
        <p:nvSpPr>
          <p:cNvPr id="186371" name="Rectangle 3"/>
          <p:cNvSpPr>
            <a:spLocks noGrp="1" noChangeArrowheads="1"/>
          </p:cNvSpPr>
          <p:nvPr>
            <p:ph type="body" idx="4294967295"/>
          </p:nvPr>
        </p:nvSpPr>
        <p:spPr>
          <a:xfrm>
            <a:off x="457200" y="4267200"/>
            <a:ext cx="8229600" cy="1676400"/>
          </a:xfrm>
        </p:spPr>
        <p:txBody>
          <a:bodyPr/>
          <a:lstStyle/>
          <a:p>
            <a:pPr eaLnBrk="1" hangingPunct="1">
              <a:lnSpc>
                <a:spcPct val="90000"/>
              </a:lnSpc>
            </a:pPr>
            <a:r>
              <a:rPr lang="en-US" altLang="en-US" sz="2000" smtClean="0">
                <a:ea typeface="ＭＳ Ｐゴシック" pitchFamily="34" charset="-128"/>
              </a:rPr>
              <a:t>Each protein will have a signature in the mass spectrometer</a:t>
            </a:r>
          </a:p>
          <a:p>
            <a:pPr eaLnBrk="1" hangingPunct="1">
              <a:lnSpc>
                <a:spcPct val="90000"/>
              </a:lnSpc>
            </a:pPr>
            <a:r>
              <a:rPr lang="en-US" altLang="en-US" sz="2000" smtClean="0">
                <a:ea typeface="ＭＳ Ｐゴシック" pitchFamily="34" charset="-128"/>
              </a:rPr>
              <a:t>Can be compared with a  database </a:t>
            </a:r>
          </a:p>
          <a:p>
            <a:pPr eaLnBrk="1" hangingPunct="1">
              <a:lnSpc>
                <a:spcPct val="90000"/>
              </a:lnSpc>
            </a:pPr>
            <a:r>
              <a:rPr lang="en-US" altLang="en-US" sz="2000" smtClean="0">
                <a:ea typeface="ＭＳ Ｐゴシック" pitchFamily="34" charset="-128"/>
              </a:rPr>
              <a:t>Or some fragments can undergo another round of mass spectrometry at a finer level of detail to reveal the amino acid sequence, which is called </a:t>
            </a:r>
            <a:r>
              <a:rPr lang="en-US" altLang="en-US" sz="2000" b="1" smtClean="0">
                <a:ea typeface="ＭＳ Ｐゴシック" pitchFamily="34" charset="-128"/>
              </a:rPr>
              <a:t>tandem mass spectrometry.</a:t>
            </a:r>
          </a:p>
          <a:p>
            <a:pPr eaLnBrk="1" hangingPunct="1">
              <a:lnSpc>
                <a:spcPct val="90000"/>
              </a:lnSpc>
            </a:pPr>
            <a:r>
              <a:rPr lang="en-US" altLang="en-US" sz="2000" smtClean="0">
                <a:ea typeface="ＭＳ Ｐゴシック" pitchFamily="34" charset="-128"/>
              </a:rPr>
              <a:t>In this case, fragments with a selected mass pass through a second mass spectrometer</a:t>
            </a:r>
          </a:p>
        </p:txBody>
      </p:sp>
      <p:pic>
        <p:nvPicPr>
          <p:cNvPr id="89091" name="Picture 4"/>
          <p:cNvPicPr>
            <a:picLocks noChangeAspect="1" noChangeArrowheads="1"/>
          </p:cNvPicPr>
          <p:nvPr/>
        </p:nvPicPr>
        <p:blipFill>
          <a:blip r:embed="rId3">
            <a:extLst>
              <a:ext uri="{28A0092B-C50C-407E-A947-70E740481C1C}">
                <a14:useLocalDpi xmlns:a14="http://schemas.microsoft.com/office/drawing/2010/main" val="0"/>
              </a:ext>
            </a:extLst>
          </a:blip>
          <a:srcRect t="29297"/>
          <a:stretch>
            <a:fillRect/>
          </a:stretch>
        </p:blipFill>
        <p:spPr bwMode="auto">
          <a:xfrm>
            <a:off x="2667000" y="685800"/>
            <a:ext cx="3821113" cy="353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79310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63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637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637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63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1"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718" y="1219200"/>
            <a:ext cx="8239125" cy="2352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105400" y="6136579"/>
            <a:ext cx="3586163" cy="369332"/>
          </a:xfrm>
          <a:prstGeom prst="rect">
            <a:avLst/>
          </a:prstGeom>
          <a:noFill/>
        </p:spPr>
        <p:txBody>
          <a:bodyPr wrap="square" rtlCol="0">
            <a:spAutoFit/>
          </a:bodyPr>
          <a:lstStyle/>
          <a:p>
            <a:r>
              <a:rPr lang="en-US" dirty="0" err="1" smtClean="0"/>
              <a:t>Domon</a:t>
            </a:r>
            <a:r>
              <a:rPr lang="en-US" dirty="0" smtClean="0"/>
              <a:t> and </a:t>
            </a:r>
            <a:r>
              <a:rPr lang="en-US" dirty="0" err="1" smtClean="0"/>
              <a:t>Aebersold</a:t>
            </a:r>
            <a:r>
              <a:rPr lang="en-US" dirty="0" smtClean="0"/>
              <a:t> 2006</a:t>
            </a:r>
            <a:endParaRPr lang="en-US" dirty="0"/>
          </a:p>
        </p:txBody>
      </p:sp>
      <p:sp>
        <p:nvSpPr>
          <p:cNvPr id="3" name="TextBox 2"/>
          <p:cNvSpPr txBox="1"/>
          <p:nvPr/>
        </p:nvSpPr>
        <p:spPr>
          <a:xfrm>
            <a:off x="685800" y="228600"/>
            <a:ext cx="7700963" cy="830997"/>
          </a:xfrm>
          <a:prstGeom prst="rect">
            <a:avLst/>
          </a:prstGeom>
          <a:noFill/>
        </p:spPr>
        <p:txBody>
          <a:bodyPr wrap="square" rtlCol="0">
            <a:spAutoFit/>
          </a:bodyPr>
          <a:lstStyle/>
          <a:p>
            <a:pPr algn="ctr"/>
            <a:r>
              <a:rPr lang="en-US" sz="2400" dirty="0" smtClean="0"/>
              <a:t>Two common types of tandem mass spectrometry and their workflow</a:t>
            </a:r>
            <a:endParaRPr lang="en-US" sz="2400" dirty="0"/>
          </a:p>
        </p:txBody>
      </p:sp>
      <p:sp>
        <p:nvSpPr>
          <p:cNvPr id="4" name="TextBox 3"/>
          <p:cNvSpPr txBox="1"/>
          <p:nvPr/>
        </p:nvSpPr>
        <p:spPr>
          <a:xfrm>
            <a:off x="416718" y="4038600"/>
            <a:ext cx="8274845" cy="1323439"/>
          </a:xfrm>
          <a:prstGeom prst="rect">
            <a:avLst/>
          </a:prstGeom>
          <a:noFill/>
        </p:spPr>
        <p:txBody>
          <a:bodyPr wrap="square" rtlCol="0">
            <a:spAutoFit/>
          </a:bodyPr>
          <a:lstStyle/>
          <a:p>
            <a:r>
              <a:rPr lang="en-US" sz="2000" dirty="0" smtClean="0"/>
              <a:t>In each, they go through two rounds of fragmentation, at the ion source or before that (not shown) and in the collision cell, where collision induced dissociation (CID) occur. They also go through two mass spectrometry chambers where fragments with specific m/z are selected. </a:t>
            </a:r>
            <a:endParaRPr lang="en-US" sz="2000" dirty="0"/>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162050"/>
            <a:ext cx="7200900" cy="453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6136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0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ChangeArrowheads="1"/>
          </p:cNvSpPr>
          <p:nvPr>
            <p:ph type="title" idx="4294967295"/>
          </p:nvPr>
        </p:nvSpPr>
        <p:spPr>
          <a:xfrm>
            <a:off x="914400" y="274638"/>
            <a:ext cx="7315200" cy="1143000"/>
          </a:xfrm>
        </p:spPr>
        <p:txBody>
          <a:bodyPr/>
          <a:lstStyle/>
          <a:p>
            <a:pPr eaLnBrk="1" hangingPunct="1"/>
            <a:r>
              <a:rPr lang="en-US" altLang="en-US" sz="2800" smtClean="0">
                <a:ea typeface="ＭＳ Ｐゴシック" pitchFamily="34" charset="-128"/>
              </a:rPr>
              <a:t>What if you have a mixture of unknown proteins or want to compare proteins across species or manipulations?</a:t>
            </a:r>
          </a:p>
        </p:txBody>
      </p:sp>
      <p:sp>
        <p:nvSpPr>
          <p:cNvPr id="91138" name="Rectangle 3"/>
          <p:cNvSpPr>
            <a:spLocks noGrp="1" noChangeArrowheads="1"/>
          </p:cNvSpPr>
          <p:nvPr>
            <p:ph type="body" idx="4294967295"/>
          </p:nvPr>
        </p:nvSpPr>
        <p:spPr>
          <a:xfrm>
            <a:off x="457200" y="1752600"/>
            <a:ext cx="8229600" cy="4373563"/>
          </a:xfrm>
        </p:spPr>
        <p:txBody>
          <a:bodyPr/>
          <a:lstStyle/>
          <a:p>
            <a:pPr eaLnBrk="1" hangingPunct="1"/>
            <a:r>
              <a:rPr lang="en-US" altLang="en-US" sz="2400" dirty="0" smtClean="0">
                <a:ea typeface="ＭＳ Ｐゴシック" pitchFamily="34" charset="-128"/>
              </a:rPr>
              <a:t>Modern mass spectrometry, especially tandem mass spectrometry, works quite well, but it requires more complicated analysis and can be expensive</a:t>
            </a:r>
          </a:p>
          <a:p>
            <a:pPr eaLnBrk="1" hangingPunct="1"/>
            <a:r>
              <a:rPr lang="en-US" altLang="en-US" sz="2400" dirty="0" smtClean="0">
                <a:ea typeface="ＭＳ Ｐゴシック" pitchFamily="34" charset="-128"/>
              </a:rPr>
              <a:t>Earlier and current methods often use another technique called…</a:t>
            </a:r>
          </a:p>
        </p:txBody>
      </p:sp>
    </p:spTree>
    <p:extLst>
      <p:ext uri="{BB962C8B-B14F-4D97-AF65-F5344CB8AC3E}">
        <p14:creationId xmlns:p14="http://schemas.microsoft.com/office/powerpoint/2010/main" val="7872562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ChangeArrowheads="1"/>
          </p:cNvSpPr>
          <p:nvPr>
            <p:ph type="title" idx="4294967295"/>
          </p:nvPr>
        </p:nvSpPr>
        <p:spPr>
          <a:xfrm>
            <a:off x="4419600" y="274638"/>
            <a:ext cx="3962400" cy="715962"/>
          </a:xfrm>
        </p:spPr>
        <p:txBody>
          <a:bodyPr/>
          <a:lstStyle/>
          <a:p>
            <a:pPr eaLnBrk="1" hangingPunct="1"/>
            <a:r>
              <a:rPr lang="en-US" altLang="en-US" sz="3200" smtClean="0">
                <a:ea typeface="ＭＳ Ｐゴシック" pitchFamily="34" charset="-128"/>
              </a:rPr>
              <a:t>Gel electrophoresis</a:t>
            </a:r>
          </a:p>
        </p:txBody>
      </p:sp>
      <p:sp>
        <p:nvSpPr>
          <p:cNvPr id="82947" name="Rectangle 3"/>
          <p:cNvSpPr>
            <a:spLocks noGrp="1" noChangeArrowheads="1"/>
          </p:cNvSpPr>
          <p:nvPr>
            <p:ph type="body" idx="4294967295"/>
          </p:nvPr>
        </p:nvSpPr>
        <p:spPr>
          <a:xfrm>
            <a:off x="4191000" y="914400"/>
            <a:ext cx="4648200" cy="4830763"/>
          </a:xfrm>
        </p:spPr>
        <p:txBody>
          <a:bodyPr/>
          <a:lstStyle/>
          <a:p>
            <a:pPr eaLnBrk="1" hangingPunct="1"/>
            <a:r>
              <a:rPr lang="en-US" altLang="en-US" sz="2000" smtClean="0">
                <a:ea typeface="ＭＳ Ｐゴシック" pitchFamily="34" charset="-128"/>
              </a:rPr>
              <a:t>Can be one or two dimensional</a:t>
            </a:r>
          </a:p>
          <a:p>
            <a:pPr eaLnBrk="1" hangingPunct="1"/>
            <a:r>
              <a:rPr lang="en-US" altLang="en-US" sz="2000" smtClean="0">
                <a:ea typeface="ＭＳ Ｐゴシック" pitchFamily="34" charset="-128"/>
              </a:rPr>
              <a:t>Separate proteins by size and/or isoelectric point</a:t>
            </a:r>
          </a:p>
          <a:p>
            <a:pPr eaLnBrk="1" hangingPunct="1"/>
            <a:r>
              <a:rPr lang="en-US" altLang="en-US" sz="2000" smtClean="0">
                <a:ea typeface="ＭＳ Ｐゴシック" pitchFamily="34" charset="-128"/>
              </a:rPr>
              <a:t>Similar to chromatography in that a matrix alters movement of a protein.</a:t>
            </a:r>
          </a:p>
          <a:p>
            <a:pPr eaLnBrk="1" hangingPunct="1"/>
            <a:r>
              <a:rPr lang="en-US" altLang="en-US" sz="2000" smtClean="0">
                <a:ea typeface="ＭＳ Ｐゴシック" pitchFamily="34" charset="-128"/>
              </a:rPr>
              <a:t>Commonly use SDS-PAGE, or sodium dodecyl sulfate polyacrylamide gel electrophoresis.</a:t>
            </a:r>
          </a:p>
          <a:p>
            <a:pPr eaLnBrk="1" hangingPunct="1"/>
            <a:r>
              <a:rPr lang="en-US" altLang="en-US" sz="2000" smtClean="0">
                <a:ea typeface="ＭＳ Ｐゴシック" pitchFamily="34" charset="-128"/>
              </a:rPr>
              <a:t>Negatively charged SDS attach all over proteins and put in a voltage gradient.</a:t>
            </a:r>
          </a:p>
          <a:p>
            <a:pPr eaLnBrk="1" hangingPunct="1"/>
            <a:r>
              <a:rPr lang="en-US" altLang="en-US" sz="2000" b="1" smtClean="0">
                <a:ea typeface="ＭＳ Ｐゴシック" pitchFamily="34" charset="-128"/>
              </a:rPr>
              <a:t>Larger proteins move more slowly and remain near the top of the gel. </a:t>
            </a:r>
          </a:p>
        </p:txBody>
      </p:sp>
      <p:pic>
        <p:nvPicPr>
          <p:cNvPr id="9318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633413"/>
            <a:ext cx="3838575" cy="561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8" name="Line 5"/>
          <p:cNvSpPr>
            <a:spLocks noChangeShapeType="1"/>
          </p:cNvSpPr>
          <p:nvPr/>
        </p:nvSpPr>
        <p:spPr bwMode="auto">
          <a:xfrm flipH="1" flipV="1">
            <a:off x="3048000" y="5486400"/>
            <a:ext cx="1219200" cy="4572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3189" name="Text Box 6"/>
          <p:cNvSpPr txBox="1">
            <a:spLocks noChangeArrowheads="1"/>
          </p:cNvSpPr>
          <p:nvPr/>
        </p:nvSpPr>
        <p:spPr bwMode="auto">
          <a:xfrm>
            <a:off x="4267200" y="5791200"/>
            <a:ext cx="36576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1800"/>
              <a:t>Example of one dimensional electrophoresis (size). Each column is a different sample.</a:t>
            </a:r>
          </a:p>
        </p:txBody>
      </p:sp>
    </p:spTree>
    <p:extLst>
      <p:ext uri="{BB962C8B-B14F-4D97-AF65-F5344CB8AC3E}">
        <p14:creationId xmlns:p14="http://schemas.microsoft.com/office/powerpoint/2010/main" val="7446680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94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294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294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94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2947">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294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ChangeArrowheads="1"/>
          </p:cNvSpPr>
          <p:nvPr>
            <p:ph type="title" idx="4294967295"/>
          </p:nvPr>
        </p:nvSpPr>
        <p:spPr>
          <a:xfrm>
            <a:off x="457200" y="152400"/>
            <a:ext cx="8229600" cy="639763"/>
          </a:xfrm>
        </p:spPr>
        <p:txBody>
          <a:bodyPr/>
          <a:lstStyle/>
          <a:p>
            <a:pPr eaLnBrk="1" hangingPunct="1"/>
            <a:r>
              <a:rPr lang="en-US" altLang="en-US" sz="2800" smtClean="0">
                <a:ea typeface="ＭＳ Ｐゴシック" pitchFamily="34" charset="-128"/>
              </a:rPr>
              <a:t>Two-dimensional gel electrophoresis</a:t>
            </a:r>
          </a:p>
        </p:txBody>
      </p:sp>
      <p:sp>
        <p:nvSpPr>
          <p:cNvPr id="95234" name="Rectangle 3"/>
          <p:cNvSpPr>
            <a:spLocks noGrp="1" noChangeArrowheads="1"/>
          </p:cNvSpPr>
          <p:nvPr>
            <p:ph type="body" idx="4294967295"/>
          </p:nvPr>
        </p:nvSpPr>
        <p:spPr>
          <a:xfrm>
            <a:off x="457200" y="5486400"/>
            <a:ext cx="8229600" cy="1066800"/>
          </a:xfrm>
        </p:spPr>
        <p:txBody>
          <a:bodyPr/>
          <a:lstStyle/>
          <a:p>
            <a:pPr eaLnBrk="1" hangingPunct="1"/>
            <a:r>
              <a:rPr lang="en-US" altLang="en-US" sz="2000" dirty="0" smtClean="0">
                <a:ea typeface="ＭＳ Ｐゴシック" pitchFamily="34" charset="-128"/>
              </a:rPr>
              <a:t>The </a:t>
            </a:r>
            <a:r>
              <a:rPr lang="en-US" altLang="en-US" sz="2000" dirty="0">
                <a:ea typeface="ＭＳ Ｐゴシック" pitchFamily="34" charset="-128"/>
              </a:rPr>
              <a:t>t</a:t>
            </a:r>
            <a:r>
              <a:rPr lang="en-US" altLang="en-US" sz="2000" dirty="0" smtClean="0">
                <a:ea typeface="ＭＳ Ｐゴシック" pitchFamily="34" charset="-128"/>
              </a:rPr>
              <a:t>wo dimensions are typically mass and </a:t>
            </a:r>
            <a:r>
              <a:rPr lang="en-US" altLang="en-US" sz="2000" b="1" dirty="0" smtClean="0">
                <a:ea typeface="ＭＳ Ｐゴシック" pitchFamily="34" charset="-128"/>
              </a:rPr>
              <a:t>isoelectric point</a:t>
            </a:r>
            <a:r>
              <a:rPr lang="en-US" altLang="en-US" sz="2000" dirty="0" smtClean="0">
                <a:ea typeface="ＭＳ Ｐゴシック" pitchFamily="34" charset="-128"/>
              </a:rPr>
              <a:t>, the point at which the protein is neutral. </a:t>
            </a:r>
          </a:p>
          <a:p>
            <a:pPr eaLnBrk="1" hangingPunct="1"/>
            <a:r>
              <a:rPr lang="en-US" altLang="en-US" sz="2000" dirty="0" smtClean="0">
                <a:ea typeface="ＭＳ Ｐゴシック" pitchFamily="34" charset="-128"/>
              </a:rPr>
              <a:t>One can segregate most proteins in a cell simultaneously like this.</a:t>
            </a:r>
          </a:p>
        </p:txBody>
      </p:sp>
      <p:pic>
        <p:nvPicPr>
          <p:cNvPr id="9523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762000"/>
            <a:ext cx="5037138" cy="468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48222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title" idx="4294967295"/>
          </p:nvPr>
        </p:nvSpPr>
        <p:spPr>
          <a:xfrm>
            <a:off x="457200" y="46038"/>
            <a:ext cx="8229600" cy="1020762"/>
          </a:xfrm>
        </p:spPr>
        <p:txBody>
          <a:bodyPr/>
          <a:lstStyle/>
          <a:p>
            <a:pPr eaLnBrk="1" hangingPunct="1"/>
            <a:r>
              <a:rPr lang="en-US" altLang="en-US" sz="2800" smtClean="0">
                <a:ea typeface="ＭＳ Ｐゴシック" pitchFamily="34" charset="-128"/>
              </a:rPr>
              <a:t>Application of two-dimensional gel electrophoresis to compare human and chimpanzee proteins</a:t>
            </a:r>
          </a:p>
        </p:txBody>
      </p:sp>
      <p:sp>
        <p:nvSpPr>
          <p:cNvPr id="86019" name="Rectangle 3"/>
          <p:cNvSpPr>
            <a:spLocks noGrp="1" noChangeArrowheads="1"/>
          </p:cNvSpPr>
          <p:nvPr>
            <p:ph type="body" idx="4294967295"/>
          </p:nvPr>
        </p:nvSpPr>
        <p:spPr>
          <a:xfrm>
            <a:off x="533400" y="4267200"/>
            <a:ext cx="8229600" cy="2209800"/>
          </a:xfrm>
        </p:spPr>
        <p:txBody>
          <a:bodyPr/>
          <a:lstStyle/>
          <a:p>
            <a:pPr eaLnBrk="1" hangingPunct="1">
              <a:lnSpc>
                <a:spcPct val="90000"/>
              </a:lnSpc>
            </a:pPr>
            <a:r>
              <a:rPr lang="en-US" altLang="en-US" sz="2000" smtClean="0">
                <a:ea typeface="ＭＳ Ｐゴシック" pitchFamily="34" charset="-128"/>
              </a:rPr>
              <a:t>Overall pattern is very similar between human (left) or chimpanzee tissue samples from frontal cortex (right)</a:t>
            </a:r>
          </a:p>
          <a:p>
            <a:pPr eaLnBrk="1" hangingPunct="1">
              <a:lnSpc>
                <a:spcPct val="90000"/>
              </a:lnSpc>
            </a:pPr>
            <a:r>
              <a:rPr lang="en-US" altLang="en-US" sz="2000" smtClean="0">
                <a:ea typeface="ＭＳ Ｐゴシック" pitchFamily="34" charset="-128"/>
              </a:rPr>
              <a:t>Circled regions highlight differences between species, either as a shift in the position on the gel or in the intensity of the spot (amount of protein)</a:t>
            </a:r>
          </a:p>
          <a:p>
            <a:pPr eaLnBrk="1" hangingPunct="1">
              <a:lnSpc>
                <a:spcPct val="90000"/>
              </a:lnSpc>
            </a:pPr>
            <a:r>
              <a:rPr lang="en-US" altLang="en-US" sz="2000" smtClean="0">
                <a:ea typeface="ＭＳ Ｐゴシック" pitchFamily="34" charset="-128"/>
              </a:rPr>
              <a:t>Proteins of interest can then be studied further, sometimes by simply removing the stained portion of interest containing the protein.  </a:t>
            </a:r>
          </a:p>
        </p:txBody>
      </p:sp>
      <p:pic>
        <p:nvPicPr>
          <p:cNvPr id="9728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213" y="990600"/>
            <a:ext cx="8535987" cy="316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85393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0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601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60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9"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title" idx="4294967295"/>
          </p:nvPr>
        </p:nvSpPr>
        <p:spPr>
          <a:xfrm>
            <a:off x="457200" y="274638"/>
            <a:ext cx="8229600" cy="868362"/>
          </a:xfrm>
        </p:spPr>
        <p:txBody>
          <a:bodyPr/>
          <a:lstStyle/>
          <a:p>
            <a:pPr eaLnBrk="1" hangingPunct="1"/>
            <a:r>
              <a:rPr lang="en-US" altLang="en-US" sz="2800" dirty="0" smtClean="0">
                <a:ea typeface="ＭＳ Ｐゴシック" pitchFamily="34" charset="-128"/>
              </a:rPr>
              <a:t>X-ray diffraction can </a:t>
            </a:r>
            <a:r>
              <a:rPr lang="en-US" altLang="en-US" sz="2800" dirty="0" smtClean="0">
                <a:ea typeface="ＭＳ Ｐゴシック" pitchFamily="34" charset="-128"/>
              </a:rPr>
              <a:t>provide the highest-resolution </a:t>
            </a:r>
            <a:r>
              <a:rPr lang="en-US" altLang="en-US" sz="2800" dirty="0" smtClean="0">
                <a:ea typeface="ＭＳ Ｐゴシック" pitchFamily="34" charset="-128"/>
              </a:rPr>
              <a:t>picture of protein tertiary crystal structure</a:t>
            </a:r>
          </a:p>
        </p:txBody>
      </p:sp>
      <p:sp>
        <p:nvSpPr>
          <p:cNvPr id="88067" name="Rectangle 3"/>
          <p:cNvSpPr>
            <a:spLocks noGrp="1" noChangeArrowheads="1"/>
          </p:cNvSpPr>
          <p:nvPr>
            <p:ph type="body" idx="4294967295"/>
          </p:nvPr>
        </p:nvSpPr>
        <p:spPr>
          <a:xfrm>
            <a:off x="152400" y="4495800"/>
            <a:ext cx="8763000" cy="1981200"/>
          </a:xfrm>
        </p:spPr>
        <p:txBody>
          <a:bodyPr/>
          <a:lstStyle/>
          <a:p>
            <a:pPr eaLnBrk="1" hangingPunct="1">
              <a:lnSpc>
                <a:spcPct val="90000"/>
              </a:lnSpc>
            </a:pPr>
            <a:r>
              <a:rPr lang="en-US" altLang="en-US" sz="2000" smtClean="0">
                <a:ea typeface="ＭＳ Ｐゴシック" pitchFamily="34" charset="-128"/>
              </a:rPr>
              <a:t>Sample must be a crystal, because need ordered repeating structure. Crystal creation lies at the science/magic interface (kidding, mostly)</a:t>
            </a:r>
          </a:p>
          <a:p>
            <a:pPr eaLnBrk="1" hangingPunct="1">
              <a:lnSpc>
                <a:spcPct val="90000"/>
              </a:lnSpc>
            </a:pPr>
            <a:r>
              <a:rPr lang="en-US" altLang="en-US" sz="2000" smtClean="0">
                <a:ea typeface="ＭＳ Ｐゴシック" pitchFamily="34" charset="-128"/>
              </a:rPr>
              <a:t>A very short wavelength x-ray beam produces an interference pattern based on the positions of the atoms in the sample</a:t>
            </a:r>
          </a:p>
          <a:p>
            <a:pPr eaLnBrk="1" hangingPunct="1">
              <a:lnSpc>
                <a:spcPct val="90000"/>
              </a:lnSpc>
            </a:pPr>
            <a:r>
              <a:rPr lang="en-US" altLang="en-US" sz="2000" smtClean="0">
                <a:ea typeface="ＭＳ Ｐゴシック" pitchFamily="34" charset="-128"/>
              </a:rPr>
              <a:t>The sample or beam can be moved to get the structure from all angles.</a:t>
            </a:r>
          </a:p>
          <a:p>
            <a:pPr eaLnBrk="1" hangingPunct="1">
              <a:lnSpc>
                <a:spcPct val="90000"/>
              </a:lnSpc>
            </a:pPr>
            <a:endParaRPr lang="en-US" altLang="en-US" sz="2000" smtClean="0">
              <a:ea typeface="ＭＳ Ｐゴシック" pitchFamily="34" charset="-128"/>
            </a:endParaRPr>
          </a:p>
        </p:txBody>
      </p:sp>
      <p:pic>
        <p:nvPicPr>
          <p:cNvPr id="99331"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4050" y="1574800"/>
            <a:ext cx="467995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2"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9475" y="1295400"/>
            <a:ext cx="2193925" cy="248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3" name="Text Box 6"/>
          <p:cNvSpPr txBox="1">
            <a:spLocks noChangeArrowheads="1"/>
          </p:cNvSpPr>
          <p:nvPr/>
        </p:nvSpPr>
        <p:spPr bwMode="auto">
          <a:xfrm>
            <a:off x="5638800" y="3886200"/>
            <a:ext cx="2895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1800" i="1"/>
              <a:t>Typical diffraction pattern</a:t>
            </a:r>
          </a:p>
        </p:txBody>
      </p:sp>
    </p:spTree>
    <p:extLst>
      <p:ext uri="{BB962C8B-B14F-4D97-AF65-F5344CB8AC3E}">
        <p14:creationId xmlns:p14="http://schemas.microsoft.com/office/powerpoint/2010/main" val="40627194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0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06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806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7"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ChangeArrowheads="1"/>
          </p:cNvSpPr>
          <p:nvPr>
            <p:ph type="title" idx="4294967295"/>
          </p:nvPr>
        </p:nvSpPr>
        <p:spPr>
          <a:xfrm>
            <a:off x="685800" y="274638"/>
            <a:ext cx="7772400" cy="944562"/>
          </a:xfrm>
        </p:spPr>
        <p:txBody>
          <a:bodyPr/>
          <a:lstStyle/>
          <a:p>
            <a:pPr eaLnBrk="1" hangingPunct="1"/>
            <a:r>
              <a:rPr lang="en-US" altLang="en-US" sz="3200" smtClean="0">
                <a:ea typeface="ＭＳ Ｐゴシック" pitchFamily="34" charset="-128"/>
              </a:rPr>
              <a:t>X-ray diffraction can give extremely precise structural information</a:t>
            </a:r>
          </a:p>
        </p:txBody>
      </p:sp>
      <p:sp>
        <p:nvSpPr>
          <p:cNvPr id="90115" name="Rectangle 3"/>
          <p:cNvSpPr>
            <a:spLocks noGrp="1" noChangeArrowheads="1"/>
          </p:cNvSpPr>
          <p:nvPr>
            <p:ph type="body" idx="4294967295"/>
          </p:nvPr>
        </p:nvSpPr>
        <p:spPr>
          <a:xfrm>
            <a:off x="4419600" y="1600200"/>
            <a:ext cx="4419600" cy="4525963"/>
          </a:xfrm>
        </p:spPr>
        <p:txBody>
          <a:bodyPr/>
          <a:lstStyle/>
          <a:p>
            <a:pPr eaLnBrk="1" hangingPunct="1"/>
            <a:r>
              <a:rPr lang="en-US" altLang="en-US" sz="2000" smtClean="0">
                <a:ea typeface="ＭＳ Ｐゴシック" pitchFamily="34" charset="-128"/>
              </a:rPr>
              <a:t>Down to </a:t>
            </a:r>
            <a:r>
              <a:rPr lang="en-US" altLang="en-US" sz="2000" smtClean="0">
                <a:ea typeface="ＭＳ Ｐゴシック" pitchFamily="34" charset="-128"/>
                <a:cs typeface="Arial" pitchFamily="34" charset="0"/>
              </a:rPr>
              <a:t>≤</a:t>
            </a:r>
            <a:r>
              <a:rPr lang="en-US" altLang="en-US" sz="2000" smtClean="0">
                <a:ea typeface="ＭＳ Ｐゴシック" pitchFamily="34" charset="-128"/>
              </a:rPr>
              <a:t>1 angstrom, where individual electron density patterns can be detected</a:t>
            </a:r>
          </a:p>
          <a:p>
            <a:pPr eaLnBrk="1" hangingPunct="1"/>
            <a:r>
              <a:rPr lang="en-US" altLang="en-US" sz="2000" smtClean="0">
                <a:ea typeface="ＭＳ Ｐゴシック" pitchFamily="34" charset="-128"/>
              </a:rPr>
              <a:t>Computational power for reconstructing diffraction patterns enables tertiary structure calculations within a day</a:t>
            </a:r>
          </a:p>
          <a:p>
            <a:pPr eaLnBrk="1" hangingPunct="1"/>
            <a:r>
              <a:rPr lang="en-US" altLang="en-US" sz="2000" smtClean="0">
                <a:ea typeface="ＭＳ Ｐゴシック" pitchFamily="34" charset="-128"/>
              </a:rPr>
              <a:t>Difficult for membrane proteins, because structure often changes if removed from membrane</a:t>
            </a:r>
          </a:p>
        </p:txBody>
      </p:sp>
      <p:pic>
        <p:nvPicPr>
          <p:cNvPr id="101379"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1600200"/>
            <a:ext cx="4149725" cy="374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34639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1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011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01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4800" y="609600"/>
            <a:ext cx="8432459" cy="4343400"/>
          </a:xfrm>
          <a:prstGeom prst="rect">
            <a:avLst/>
          </a:prstGeom>
        </p:spPr>
      </p:pic>
      <p:sp>
        <p:nvSpPr>
          <p:cNvPr id="3" name="TextBox 2"/>
          <p:cNvSpPr txBox="1"/>
          <p:nvPr/>
        </p:nvSpPr>
        <p:spPr>
          <a:xfrm>
            <a:off x="5486400" y="6019800"/>
            <a:ext cx="3276600" cy="369332"/>
          </a:xfrm>
          <a:prstGeom prst="rect">
            <a:avLst/>
          </a:prstGeom>
          <a:noFill/>
        </p:spPr>
        <p:txBody>
          <a:bodyPr wrap="square" rtlCol="0">
            <a:spAutoFit/>
          </a:bodyPr>
          <a:lstStyle/>
          <a:p>
            <a:r>
              <a:rPr lang="en-US" dirty="0" smtClean="0"/>
              <a:t>Minor et al. 2007</a:t>
            </a:r>
            <a:endParaRPr lang="en-US" dirty="0"/>
          </a:p>
        </p:txBody>
      </p:sp>
    </p:spTree>
    <p:extLst>
      <p:ext uri="{BB962C8B-B14F-4D97-AF65-F5344CB8AC3E}">
        <p14:creationId xmlns:p14="http://schemas.microsoft.com/office/powerpoint/2010/main" val="31209042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457200" y="274638"/>
            <a:ext cx="8229600" cy="792162"/>
          </a:xfrm>
        </p:spPr>
        <p:txBody>
          <a:bodyPr/>
          <a:lstStyle/>
          <a:p>
            <a:pPr eaLnBrk="1" hangingPunct="1"/>
            <a:r>
              <a:rPr lang="en-US" altLang="en-US" sz="3200" smtClean="0"/>
              <a:t>Announcements</a:t>
            </a:r>
          </a:p>
        </p:txBody>
      </p:sp>
      <p:sp>
        <p:nvSpPr>
          <p:cNvPr id="3075" name="Rectangle 3"/>
          <p:cNvSpPr>
            <a:spLocks noGrp="1" noChangeArrowheads="1"/>
          </p:cNvSpPr>
          <p:nvPr>
            <p:ph type="body" idx="1"/>
          </p:nvPr>
        </p:nvSpPr>
        <p:spPr/>
        <p:txBody>
          <a:bodyPr/>
          <a:lstStyle/>
          <a:p>
            <a:pPr eaLnBrk="1" hangingPunct="1"/>
            <a:r>
              <a:rPr lang="en-US" altLang="en-US" sz="2400" dirty="0" smtClean="0"/>
              <a:t>Blackboard Quiz #3 due Sunday, Sept. </a:t>
            </a:r>
            <a:r>
              <a:rPr lang="en-US" altLang="en-US" sz="2400" dirty="0" smtClean="0"/>
              <a:t>11, </a:t>
            </a:r>
            <a:r>
              <a:rPr lang="en-US" altLang="en-US" sz="2400" dirty="0" smtClean="0"/>
              <a:t>11:59 pm. </a:t>
            </a:r>
          </a:p>
          <a:p>
            <a:pPr eaLnBrk="1" hangingPunct="1"/>
            <a:r>
              <a:rPr lang="en-US" altLang="en-US" sz="2400" dirty="0" smtClean="0"/>
              <a:t>It will cover the last 3 classes (through </a:t>
            </a:r>
            <a:r>
              <a:rPr lang="en-US" altLang="en-US" sz="2400" dirty="0" smtClean="0"/>
              <a:t>today’s </a:t>
            </a:r>
            <a:r>
              <a:rPr lang="en-US" altLang="en-US" sz="2400" dirty="0" smtClean="0"/>
              <a:t>class) on biomolecule and protein structure and identification. </a:t>
            </a:r>
            <a:endParaRPr lang="en-US" altLang="en-US" sz="2400" dirty="0" smtClean="0"/>
          </a:p>
          <a:p>
            <a:pPr eaLnBrk="1" hangingPunct="1"/>
            <a:r>
              <a:rPr lang="en-US" altLang="en-US" sz="2400" dirty="0" smtClean="0"/>
              <a:t>Every person is in a group now, and we will begin some group activities soon. </a:t>
            </a:r>
            <a:endParaRPr lang="en-US" altLang="en-US" sz="2400" dirty="0" smtClean="0"/>
          </a:p>
          <a:p>
            <a:pPr eaLnBrk="1" hangingPunct="1"/>
            <a:endParaRPr lang="en-US" altLang="en-US" sz="2400" dirty="0" smtClean="0"/>
          </a:p>
        </p:txBody>
      </p:sp>
    </p:spTree>
    <p:extLst>
      <p:ext uri="{BB962C8B-B14F-4D97-AF65-F5344CB8AC3E}">
        <p14:creationId xmlns:p14="http://schemas.microsoft.com/office/powerpoint/2010/main" val="6791578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sz="3200" dirty="0" err="1" smtClean="0"/>
              <a:t>Zika</a:t>
            </a:r>
            <a:r>
              <a:rPr lang="en-US" sz="3200" dirty="0" smtClean="0"/>
              <a:t> virus was reconstructed at Purdue by </a:t>
            </a:r>
            <a:r>
              <a:rPr lang="en-US" sz="3200" dirty="0" err="1" smtClean="0"/>
              <a:t>cryo</a:t>
            </a:r>
            <a:r>
              <a:rPr lang="en-US" sz="3200" dirty="0" smtClean="0"/>
              <a:t>-electron microscopy (</a:t>
            </a:r>
            <a:r>
              <a:rPr lang="en-US" sz="3200" dirty="0" err="1" smtClean="0"/>
              <a:t>cryo</a:t>
            </a:r>
            <a:r>
              <a:rPr lang="en-US" sz="3200" dirty="0" smtClean="0"/>
              <a:t>-EM)!</a:t>
            </a:r>
            <a:endParaRPr lang="en-US" sz="3200"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603738" y="1219200"/>
            <a:ext cx="7936523" cy="4960035"/>
          </a:xfrm>
          <a:prstGeom prst="rect">
            <a:avLst/>
          </a:prstGeom>
        </p:spPr>
      </p:pic>
      <p:sp>
        <p:nvSpPr>
          <p:cNvPr id="5" name="TextBox 4"/>
          <p:cNvSpPr txBox="1"/>
          <p:nvPr/>
        </p:nvSpPr>
        <p:spPr>
          <a:xfrm>
            <a:off x="5715000" y="6430963"/>
            <a:ext cx="3429000" cy="369332"/>
          </a:xfrm>
          <a:prstGeom prst="rect">
            <a:avLst/>
          </a:prstGeom>
          <a:noFill/>
        </p:spPr>
        <p:txBody>
          <a:bodyPr wrap="square" rtlCol="0">
            <a:spAutoFit/>
          </a:bodyPr>
          <a:lstStyle/>
          <a:p>
            <a:r>
              <a:rPr lang="en-US" dirty="0" err="1" smtClean="0"/>
              <a:t>Sirohi</a:t>
            </a:r>
            <a:r>
              <a:rPr lang="en-US" dirty="0" smtClean="0"/>
              <a:t> et al. 2016</a:t>
            </a:r>
            <a:endParaRPr lang="en-US" dirty="0"/>
          </a:p>
        </p:txBody>
      </p:sp>
    </p:spTree>
    <p:extLst>
      <p:ext uri="{BB962C8B-B14F-4D97-AF65-F5344CB8AC3E}">
        <p14:creationId xmlns:p14="http://schemas.microsoft.com/office/powerpoint/2010/main" val="1772111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Two of the main subunits of the </a:t>
            </a:r>
            <a:r>
              <a:rPr lang="en-US" sz="3200" dirty="0" err="1" smtClean="0"/>
              <a:t>Zika</a:t>
            </a:r>
            <a:r>
              <a:rPr lang="en-US" sz="3200" dirty="0" smtClean="0"/>
              <a:t> viral envelope</a:t>
            </a:r>
            <a:endParaRPr lang="en-US" sz="3200"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286000" y="1676400"/>
            <a:ext cx="4512563" cy="4504813"/>
          </a:xfrm>
          <a:prstGeom prst="rect">
            <a:avLst/>
          </a:prstGeom>
        </p:spPr>
      </p:pic>
    </p:spTree>
    <p:extLst>
      <p:ext uri="{BB962C8B-B14F-4D97-AF65-F5344CB8AC3E}">
        <p14:creationId xmlns:p14="http://schemas.microsoft.com/office/powerpoint/2010/main" val="893751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63619"/>
          </a:xfrm>
        </p:spPr>
        <p:txBody>
          <a:bodyPr/>
          <a:lstStyle/>
          <a:p>
            <a:r>
              <a:rPr lang="en-US" sz="3200" dirty="0" smtClean="0"/>
              <a:t>Flowchart of sample preparation for </a:t>
            </a:r>
            <a:r>
              <a:rPr lang="en-US" sz="3200" dirty="0" err="1" smtClean="0"/>
              <a:t>cryo</a:t>
            </a:r>
            <a:r>
              <a:rPr lang="en-US" sz="3200" dirty="0" smtClean="0"/>
              <a:t>-EM</a:t>
            </a:r>
            <a:endParaRPr lang="en-US" sz="3200"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261450" y="1016597"/>
            <a:ext cx="3091350" cy="5671510"/>
          </a:xfrm>
          <a:prstGeom prst="rect">
            <a:avLst/>
          </a:prstGeom>
        </p:spPr>
      </p:pic>
      <p:sp>
        <p:nvSpPr>
          <p:cNvPr id="5" name="TextBox 4"/>
          <p:cNvSpPr txBox="1"/>
          <p:nvPr/>
        </p:nvSpPr>
        <p:spPr>
          <a:xfrm>
            <a:off x="3135150" y="6291978"/>
            <a:ext cx="5704050" cy="369332"/>
          </a:xfrm>
          <a:prstGeom prst="rect">
            <a:avLst/>
          </a:prstGeom>
          <a:noFill/>
        </p:spPr>
        <p:txBody>
          <a:bodyPr wrap="square" rtlCol="0">
            <a:spAutoFit/>
          </a:bodyPr>
          <a:lstStyle/>
          <a:p>
            <a:r>
              <a:rPr lang="en-US" dirty="0" smtClean="0"/>
              <a:t>From Cheng et al. 2015. </a:t>
            </a:r>
            <a:r>
              <a:rPr lang="en-US" i="1" dirty="0" smtClean="0"/>
              <a:t>Cell</a:t>
            </a:r>
            <a:r>
              <a:rPr lang="en-US" dirty="0" smtClean="0"/>
              <a:t> </a:t>
            </a:r>
            <a:r>
              <a:rPr lang="en-US" dirty="0"/>
              <a:t>161, April 23, 2015</a:t>
            </a:r>
          </a:p>
        </p:txBody>
      </p:sp>
    </p:spTree>
    <p:extLst>
      <p:ext uri="{BB962C8B-B14F-4D97-AF65-F5344CB8AC3E}">
        <p14:creationId xmlns:p14="http://schemas.microsoft.com/office/powerpoint/2010/main" val="3752081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a:spLocks noGrp="1" noChangeArrowheads="1"/>
          </p:cNvSpPr>
          <p:nvPr>
            <p:ph type="title" idx="4294967295"/>
          </p:nvPr>
        </p:nvSpPr>
        <p:spPr/>
        <p:txBody>
          <a:bodyPr/>
          <a:lstStyle/>
          <a:p>
            <a:pPr eaLnBrk="1" hangingPunct="1"/>
            <a:r>
              <a:rPr lang="en-US" altLang="en-US" sz="2800" smtClean="0">
                <a:ea typeface="ＭＳ Ｐゴシック" pitchFamily="34" charset="-128"/>
              </a:rPr>
              <a:t>Cryo-EM can show detailed bacteriophage structure, resolution proportional to acceleration of electron beam</a:t>
            </a:r>
          </a:p>
        </p:txBody>
      </p:sp>
      <p:pic>
        <p:nvPicPr>
          <p:cNvPr id="10957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8000" y="1524000"/>
            <a:ext cx="5613400" cy="437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1" name="Text Box 5"/>
          <p:cNvSpPr txBox="1">
            <a:spLocks noChangeArrowheads="1"/>
          </p:cNvSpPr>
          <p:nvPr/>
        </p:nvSpPr>
        <p:spPr bwMode="auto">
          <a:xfrm>
            <a:off x="1295400" y="6110288"/>
            <a:ext cx="6629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1800"/>
              <a:t>Jiang et al. 2006, Wen Jiang is in Bio. Dept, Purdue University</a:t>
            </a:r>
          </a:p>
        </p:txBody>
      </p:sp>
    </p:spTree>
    <p:extLst>
      <p:ext uri="{BB962C8B-B14F-4D97-AF65-F5344CB8AC3E}">
        <p14:creationId xmlns:p14="http://schemas.microsoft.com/office/powerpoint/2010/main" val="42330203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066800"/>
            <a:ext cx="4487863" cy="467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18" name="Text Box 3"/>
          <p:cNvSpPr txBox="1">
            <a:spLocks noChangeArrowheads="1"/>
          </p:cNvSpPr>
          <p:nvPr/>
        </p:nvSpPr>
        <p:spPr bwMode="auto">
          <a:xfrm>
            <a:off x="5029200" y="762000"/>
            <a:ext cx="3657600" cy="338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2400"/>
              <a:t>   Bacteriophages are complex viruses that infect bacteria.</a:t>
            </a:r>
          </a:p>
          <a:p>
            <a:pPr eaLnBrk="1" hangingPunct="1">
              <a:spcBef>
                <a:spcPct val="50000"/>
              </a:spcBef>
            </a:pPr>
            <a:r>
              <a:rPr lang="en-US" altLang="en-US" sz="1800"/>
              <a:t>They consist of:</a:t>
            </a:r>
          </a:p>
          <a:p>
            <a:pPr eaLnBrk="1" hangingPunct="1">
              <a:spcBef>
                <a:spcPct val="50000"/>
              </a:spcBef>
              <a:buFontTx/>
              <a:buAutoNum type="arabicParenR"/>
            </a:pPr>
            <a:r>
              <a:rPr lang="en-US" altLang="en-US" sz="1800"/>
              <a:t>A polyhedral head that contains DNA</a:t>
            </a:r>
          </a:p>
          <a:p>
            <a:pPr eaLnBrk="1" hangingPunct="1">
              <a:spcBef>
                <a:spcPct val="50000"/>
              </a:spcBef>
              <a:buFontTx/>
              <a:buAutoNum type="arabicParenR"/>
            </a:pPr>
            <a:r>
              <a:rPr lang="en-US" altLang="en-US" sz="1800"/>
              <a:t>A stalk through which DNA is injected</a:t>
            </a:r>
          </a:p>
          <a:p>
            <a:pPr eaLnBrk="1" hangingPunct="1">
              <a:spcBef>
                <a:spcPct val="50000"/>
              </a:spcBef>
              <a:buFontTx/>
              <a:buAutoNum type="arabicParenR"/>
            </a:pPr>
            <a:r>
              <a:rPr lang="en-US" altLang="en-US" sz="1800"/>
              <a:t>Tail fibers to attach to bacteria</a:t>
            </a:r>
          </a:p>
        </p:txBody>
      </p:sp>
    </p:spTree>
    <p:extLst>
      <p:ext uri="{BB962C8B-B14F-4D97-AF65-F5344CB8AC3E}">
        <p14:creationId xmlns:p14="http://schemas.microsoft.com/office/powerpoint/2010/main" val="9307021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ChangeArrowheads="1"/>
          </p:cNvSpPr>
          <p:nvPr>
            <p:ph type="title" idx="4294967295"/>
          </p:nvPr>
        </p:nvSpPr>
        <p:spPr>
          <a:xfrm>
            <a:off x="457200" y="122238"/>
            <a:ext cx="8229600" cy="563562"/>
          </a:xfrm>
        </p:spPr>
        <p:txBody>
          <a:bodyPr/>
          <a:lstStyle/>
          <a:p>
            <a:pPr eaLnBrk="1" hangingPunct="1"/>
            <a:r>
              <a:rPr lang="en-US" altLang="en-US" sz="2800" dirty="0" smtClean="0">
                <a:ea typeface="ＭＳ Ｐゴシック" pitchFamily="34" charset="-128"/>
              </a:rPr>
              <a:t>Nuclear magnetic resonance (NMR) spectroscopy</a:t>
            </a:r>
          </a:p>
        </p:txBody>
      </p:sp>
      <p:sp>
        <p:nvSpPr>
          <p:cNvPr id="91139" name="Rectangle 3"/>
          <p:cNvSpPr>
            <a:spLocks noGrp="1" noChangeArrowheads="1"/>
          </p:cNvSpPr>
          <p:nvPr>
            <p:ph type="body" idx="4294967295"/>
          </p:nvPr>
        </p:nvSpPr>
        <p:spPr>
          <a:xfrm>
            <a:off x="457200" y="4572000"/>
            <a:ext cx="8229600" cy="1905000"/>
          </a:xfrm>
        </p:spPr>
        <p:txBody>
          <a:bodyPr/>
          <a:lstStyle/>
          <a:p>
            <a:pPr eaLnBrk="1" hangingPunct="1"/>
            <a:r>
              <a:rPr lang="en-US" altLang="en-US" sz="2000" dirty="0" smtClean="0">
                <a:ea typeface="ＭＳ Ｐゴシック" pitchFamily="34" charset="-128"/>
              </a:rPr>
              <a:t>NMR can bypass the main constraint of x-ray </a:t>
            </a:r>
            <a:r>
              <a:rPr lang="en-US" altLang="en-US" sz="2000" dirty="0" err="1" smtClean="0">
                <a:ea typeface="ＭＳ Ｐゴシック" pitchFamily="34" charset="-128"/>
              </a:rPr>
              <a:t>crystallograpy</a:t>
            </a:r>
            <a:r>
              <a:rPr lang="en-US" altLang="en-US" sz="2000" dirty="0" smtClean="0">
                <a:ea typeface="ＭＳ Ｐゴシック" pitchFamily="34" charset="-128"/>
              </a:rPr>
              <a:t> because it </a:t>
            </a:r>
            <a:r>
              <a:rPr lang="en-US" altLang="en-US" sz="2000" i="1" dirty="0" smtClean="0">
                <a:ea typeface="ＭＳ Ｐゴシック" pitchFamily="34" charset="-128"/>
              </a:rPr>
              <a:t>requires</a:t>
            </a:r>
            <a:r>
              <a:rPr lang="en-US" altLang="en-US" sz="2000" dirty="0" smtClean="0">
                <a:ea typeface="ＭＳ Ｐゴシック" pitchFamily="34" charset="-128"/>
              </a:rPr>
              <a:t> protein in a solution, rather than a crystal. </a:t>
            </a:r>
          </a:p>
          <a:p>
            <a:pPr eaLnBrk="1" hangingPunct="1"/>
            <a:r>
              <a:rPr lang="en-US" altLang="en-US" sz="2000" dirty="0" smtClean="0">
                <a:ea typeface="ＭＳ Ｐゴシック" pitchFamily="34" charset="-128"/>
              </a:rPr>
              <a:t>Measures the emitted radiation from hydrogen atoms that have been forced to align by a strong magnetic field. </a:t>
            </a:r>
          </a:p>
          <a:p>
            <a:pPr eaLnBrk="1" hangingPunct="1"/>
            <a:r>
              <a:rPr lang="en-US" altLang="en-US" sz="2000" dirty="0" smtClean="0">
                <a:ea typeface="ＭＳ Ｐゴシック" pitchFamily="34" charset="-128"/>
              </a:rPr>
              <a:t>Can monitor changes in structure with binding, etc.</a:t>
            </a:r>
          </a:p>
          <a:p>
            <a:pPr eaLnBrk="1" hangingPunct="1"/>
            <a:r>
              <a:rPr lang="en-US" altLang="en-US" sz="2000" dirty="0" smtClean="0">
                <a:ea typeface="ＭＳ Ｐゴシック" pitchFamily="34" charset="-128"/>
              </a:rPr>
              <a:t>Only works for molecules &lt;= 40-50 </a:t>
            </a:r>
            <a:r>
              <a:rPr lang="en-US" altLang="en-US" sz="2000" dirty="0" err="1" smtClean="0">
                <a:ea typeface="ＭＳ Ｐゴシック" pitchFamily="34" charset="-128"/>
              </a:rPr>
              <a:t>kD</a:t>
            </a:r>
            <a:r>
              <a:rPr lang="en-US" altLang="en-US" sz="2000" dirty="0" smtClean="0">
                <a:ea typeface="ＭＳ Ｐゴシック" pitchFamily="34" charset="-128"/>
              </a:rPr>
              <a:t> (relatively small) </a:t>
            </a:r>
          </a:p>
        </p:txBody>
      </p:sp>
      <p:pic>
        <p:nvPicPr>
          <p:cNvPr id="107523" name="Picture 4" descr="ch8f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762000"/>
            <a:ext cx="5969000" cy="369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4" name="Text Box 5"/>
          <p:cNvSpPr txBox="1">
            <a:spLocks noChangeArrowheads="1"/>
          </p:cNvSpPr>
          <p:nvPr/>
        </p:nvSpPr>
        <p:spPr bwMode="auto">
          <a:xfrm>
            <a:off x="6553200" y="3352800"/>
            <a:ext cx="20574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1600"/>
              <a:t>Alberts et al.,  </a:t>
            </a:r>
            <a:r>
              <a:rPr lang="en-US" altLang="en-US" sz="1600" u="sng"/>
              <a:t>Molecular Biology of the Cell</a:t>
            </a:r>
          </a:p>
        </p:txBody>
      </p:sp>
      <p:sp>
        <p:nvSpPr>
          <p:cNvPr id="107525" name="Text Box 6"/>
          <p:cNvSpPr txBox="1">
            <a:spLocks noChangeArrowheads="1"/>
          </p:cNvSpPr>
          <p:nvPr/>
        </p:nvSpPr>
        <p:spPr bwMode="auto">
          <a:xfrm>
            <a:off x="6477000" y="990600"/>
            <a:ext cx="24384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1800"/>
              <a:t>Example protein: cellulase. </a:t>
            </a:r>
            <a:r>
              <a:rPr lang="en-US" altLang="en-US" sz="1800" b="1"/>
              <a:t>Left:</a:t>
            </a:r>
            <a:r>
              <a:rPr lang="en-US" altLang="en-US" sz="1800"/>
              <a:t> Two-D NMR spectrum. </a:t>
            </a:r>
            <a:r>
              <a:rPr lang="en-US" altLang="en-US" sz="1800" b="1"/>
              <a:t>Right:</a:t>
            </a:r>
            <a:r>
              <a:rPr lang="en-US" altLang="en-US" sz="1800"/>
              <a:t> Reconstructed structures satisfying constraints. </a:t>
            </a:r>
          </a:p>
        </p:txBody>
      </p:sp>
      <p:sp>
        <p:nvSpPr>
          <p:cNvPr id="107526" name="Text Box 7"/>
          <p:cNvSpPr txBox="1">
            <a:spLocks noChangeArrowheads="1"/>
          </p:cNvSpPr>
          <p:nvPr/>
        </p:nvSpPr>
        <p:spPr bwMode="auto">
          <a:xfrm>
            <a:off x="1143000" y="4205288"/>
            <a:ext cx="2590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1800" b="1"/>
              <a:t>Chemical Shift- RF-A</a:t>
            </a:r>
          </a:p>
        </p:txBody>
      </p:sp>
      <p:sp>
        <p:nvSpPr>
          <p:cNvPr id="107527" name="Text Box 8"/>
          <p:cNvSpPr txBox="1">
            <a:spLocks noChangeArrowheads="1"/>
          </p:cNvSpPr>
          <p:nvPr/>
        </p:nvSpPr>
        <p:spPr bwMode="auto">
          <a:xfrm rot="-5400000">
            <a:off x="-905668" y="2369343"/>
            <a:ext cx="2514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1800" b="1"/>
              <a:t>Chemical Shift RF-B</a:t>
            </a:r>
          </a:p>
        </p:txBody>
      </p:sp>
    </p:spTree>
    <p:extLst>
      <p:ext uri="{BB962C8B-B14F-4D97-AF65-F5344CB8AC3E}">
        <p14:creationId xmlns:p14="http://schemas.microsoft.com/office/powerpoint/2010/main" val="10615159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113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11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113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r>
              <a:rPr lang="en-US" sz="3200" dirty="0" smtClean="0"/>
              <a:t>Additional links for NMR principles</a:t>
            </a:r>
            <a:endParaRPr lang="en-US" sz="3200"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468923" y="2133600"/>
            <a:ext cx="8458200" cy="1477328"/>
          </a:xfrm>
          <a:prstGeom prst="rect">
            <a:avLst/>
          </a:prstGeom>
        </p:spPr>
        <p:txBody>
          <a:bodyPr wrap="square">
            <a:spAutoFit/>
          </a:bodyPr>
          <a:lstStyle/>
          <a:p>
            <a:r>
              <a:rPr lang="en-US" dirty="0">
                <a:hlinkClick r:id="rId2"/>
              </a:rPr>
              <a:t>http://</a:t>
            </a:r>
            <a:r>
              <a:rPr lang="en-US" dirty="0" smtClean="0">
                <a:hlinkClick r:id="rId2"/>
              </a:rPr>
              <a:t>chem.ch.huji.ac.il/nmr/whatisnmr/whatisnmr.html</a:t>
            </a:r>
            <a:endParaRPr lang="en-US" dirty="0" smtClean="0"/>
          </a:p>
          <a:p>
            <a:endParaRPr lang="en-US" dirty="0"/>
          </a:p>
          <a:p>
            <a:r>
              <a:rPr lang="en-US" dirty="0">
                <a:hlinkClick r:id="rId3"/>
              </a:rPr>
              <a:t>https://</a:t>
            </a:r>
            <a:r>
              <a:rPr lang="en-US" dirty="0" smtClean="0">
                <a:hlinkClick r:id="rId3"/>
              </a:rPr>
              <a:t>www2.chemistry.msu.edu/faculty/reusch/virttxtjml/spectrpy/nmr/nmr1.htm</a:t>
            </a:r>
            <a:endParaRPr lang="en-US" dirty="0" smtClean="0"/>
          </a:p>
          <a:p>
            <a:endParaRPr lang="en-US" dirty="0"/>
          </a:p>
          <a:p>
            <a:endParaRPr lang="en-US" dirty="0"/>
          </a:p>
        </p:txBody>
      </p:sp>
    </p:spTree>
    <p:extLst>
      <p:ext uri="{BB962C8B-B14F-4D97-AF65-F5344CB8AC3E}">
        <p14:creationId xmlns:p14="http://schemas.microsoft.com/office/powerpoint/2010/main" val="16649991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2"/>
          <p:cNvSpPr>
            <a:spLocks noGrp="1" noChangeArrowheads="1"/>
          </p:cNvSpPr>
          <p:nvPr>
            <p:ph type="title" idx="4294967295"/>
          </p:nvPr>
        </p:nvSpPr>
        <p:spPr>
          <a:xfrm>
            <a:off x="457200" y="274638"/>
            <a:ext cx="8229600" cy="6126162"/>
          </a:xfrm>
        </p:spPr>
        <p:txBody>
          <a:bodyPr/>
          <a:lstStyle/>
          <a:p>
            <a:pPr eaLnBrk="1" hangingPunct="1"/>
            <a:r>
              <a:rPr lang="en-US" altLang="en-US" sz="2800" smtClean="0">
                <a:ea typeface="ＭＳ Ｐゴシック" pitchFamily="34" charset="-128"/>
              </a:rPr>
              <a:t>Now we have been able to identify the sequence and structure of one protein. Can we find out anything about who the protein interacts with?</a:t>
            </a:r>
          </a:p>
        </p:txBody>
      </p:sp>
    </p:spTree>
    <p:extLst>
      <p:ext uri="{BB962C8B-B14F-4D97-AF65-F5344CB8AC3E}">
        <p14:creationId xmlns:p14="http://schemas.microsoft.com/office/powerpoint/2010/main" val="33267404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title" idx="4294967295"/>
          </p:nvPr>
        </p:nvSpPr>
        <p:spPr>
          <a:xfrm>
            <a:off x="4419600" y="274638"/>
            <a:ext cx="4495800" cy="944562"/>
          </a:xfrm>
        </p:spPr>
        <p:txBody>
          <a:bodyPr/>
          <a:lstStyle/>
          <a:p>
            <a:pPr eaLnBrk="1" hangingPunct="1"/>
            <a:r>
              <a:rPr lang="en-US" altLang="en-US" sz="2800" smtClean="0">
                <a:ea typeface="ＭＳ Ｐゴシック" pitchFamily="34" charset="-128"/>
              </a:rPr>
              <a:t>The yeast two-hybrid system detects interactions</a:t>
            </a:r>
          </a:p>
        </p:txBody>
      </p:sp>
      <p:sp>
        <p:nvSpPr>
          <p:cNvPr id="4099" name="Rectangle 3"/>
          <p:cNvSpPr>
            <a:spLocks noGrp="1" noChangeArrowheads="1"/>
          </p:cNvSpPr>
          <p:nvPr>
            <p:ph type="body" idx="4294967295"/>
          </p:nvPr>
        </p:nvSpPr>
        <p:spPr>
          <a:xfrm>
            <a:off x="4495800" y="1295400"/>
            <a:ext cx="4191000" cy="4830763"/>
          </a:xfrm>
        </p:spPr>
        <p:txBody>
          <a:bodyPr/>
          <a:lstStyle/>
          <a:p>
            <a:pPr eaLnBrk="1" hangingPunct="1"/>
            <a:r>
              <a:rPr lang="en-US" altLang="en-US" sz="2000" smtClean="0">
                <a:ea typeface="ＭＳ Ｐゴシック" pitchFamily="34" charset="-128"/>
              </a:rPr>
              <a:t>(Top) Normal case. Activation domain and DNA binding domain needed for transcription of lacZ (beta-galactosidase reporter gene)</a:t>
            </a:r>
          </a:p>
          <a:p>
            <a:pPr eaLnBrk="1" hangingPunct="1"/>
            <a:r>
              <a:rPr lang="en-US" altLang="en-US" sz="2000" smtClean="0">
                <a:ea typeface="ＭＳ Ｐゴシック" pitchFamily="34" charset="-128"/>
              </a:rPr>
              <a:t>If only DNA binding domain fused to protein X, no transcription.</a:t>
            </a:r>
          </a:p>
          <a:p>
            <a:pPr eaLnBrk="1" hangingPunct="1"/>
            <a:r>
              <a:rPr lang="en-US" altLang="en-US" sz="2000" smtClean="0">
                <a:ea typeface="ＭＳ Ｐゴシック" pitchFamily="34" charset="-128"/>
              </a:rPr>
              <a:t>A battery of potential protein Ys are bound to an activation domain</a:t>
            </a:r>
          </a:p>
          <a:p>
            <a:pPr eaLnBrk="1" hangingPunct="1"/>
            <a:r>
              <a:rPr lang="en-US" altLang="en-US" sz="2000" smtClean="0">
                <a:ea typeface="ＭＳ Ｐゴシック" pitchFamily="34" charset="-128"/>
              </a:rPr>
              <a:t>Only when an interaction occurs with protein X (shown in d but not e) will transcription occur.</a:t>
            </a:r>
          </a:p>
          <a:p>
            <a:pPr eaLnBrk="1" hangingPunct="1">
              <a:buFontTx/>
              <a:buNone/>
            </a:pPr>
            <a:endParaRPr lang="en-US" altLang="en-US" sz="2000" smtClean="0">
              <a:ea typeface="ＭＳ Ｐゴシック" pitchFamily="34" charset="-128"/>
            </a:endParaRPr>
          </a:p>
          <a:p>
            <a:pPr eaLnBrk="1" hangingPunct="1">
              <a:buFontTx/>
              <a:buNone/>
            </a:pPr>
            <a:endParaRPr lang="en-US" altLang="en-US" sz="2000" smtClean="0">
              <a:ea typeface="ＭＳ Ｐゴシック" pitchFamily="34" charset="-128"/>
            </a:endParaRPr>
          </a:p>
        </p:txBody>
      </p:sp>
      <p:pic>
        <p:nvPicPr>
          <p:cNvPr id="11571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04800"/>
            <a:ext cx="4265613" cy="624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34691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09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09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2"/>
          <p:cNvSpPr>
            <a:spLocks noGrp="1" noChangeArrowheads="1"/>
          </p:cNvSpPr>
          <p:nvPr>
            <p:ph type="title" idx="4294967295"/>
          </p:nvPr>
        </p:nvSpPr>
        <p:spPr>
          <a:xfrm>
            <a:off x="457200" y="274638"/>
            <a:ext cx="8229600" cy="792162"/>
          </a:xfrm>
        </p:spPr>
        <p:txBody>
          <a:bodyPr/>
          <a:lstStyle/>
          <a:p>
            <a:pPr eaLnBrk="1" hangingPunct="1"/>
            <a:r>
              <a:rPr lang="en-US" altLang="en-US" sz="2800" smtClean="0">
                <a:ea typeface="ＭＳ Ｐゴシック" pitchFamily="34" charset="-128"/>
              </a:rPr>
              <a:t>Example of lacZ stained cells</a:t>
            </a:r>
          </a:p>
        </p:txBody>
      </p:sp>
      <p:pic>
        <p:nvPicPr>
          <p:cNvPr id="117762" name="Picture 4" descr="bwonwhite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066800"/>
            <a:ext cx="5751513" cy="431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3" name="Rectangle 5"/>
          <p:cNvSpPr>
            <a:spLocks noChangeArrowheads="1"/>
          </p:cNvSpPr>
          <p:nvPr/>
        </p:nvSpPr>
        <p:spPr bwMode="auto">
          <a:xfrm>
            <a:off x="949325" y="6248400"/>
            <a:ext cx="73056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r>
              <a:rPr lang="en-US" altLang="en-US" sz="1800">
                <a:hlinkClick r:id="rId4"/>
              </a:rPr>
              <a:t>http://www.bio.davidson.edu/courses/genomics/method/reporters.html</a:t>
            </a:r>
            <a:endParaRPr lang="en-US" altLang="en-US" sz="1800"/>
          </a:p>
        </p:txBody>
      </p:sp>
    </p:spTree>
    <p:extLst>
      <p:ext uri="{BB962C8B-B14F-4D97-AF65-F5344CB8AC3E}">
        <p14:creationId xmlns:p14="http://schemas.microsoft.com/office/powerpoint/2010/main" val="19390544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06388"/>
            <a:ext cx="4346575" cy="624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6" name="Text Box 3"/>
          <p:cNvSpPr txBox="1">
            <a:spLocks noChangeArrowheads="1"/>
          </p:cNvSpPr>
          <p:nvPr/>
        </p:nvSpPr>
        <p:spPr bwMode="auto">
          <a:xfrm>
            <a:off x="4572000" y="381000"/>
            <a:ext cx="41910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2800"/>
              <a:t>Larger proteins and more evolved proteins often consist of domains</a:t>
            </a:r>
          </a:p>
        </p:txBody>
      </p:sp>
      <p:sp>
        <p:nvSpPr>
          <p:cNvPr id="44036" name="Text Box 4"/>
          <p:cNvSpPr txBox="1">
            <a:spLocks noChangeArrowheads="1"/>
          </p:cNvSpPr>
          <p:nvPr/>
        </p:nvSpPr>
        <p:spPr bwMode="auto">
          <a:xfrm>
            <a:off x="4572000" y="1981200"/>
            <a:ext cx="43434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1800"/>
              <a:t>Phospholipase C is involved in many intracellular signaling pathways triggered by activation of membrane receptors. Mammalian PLC consists of 4 domains:  </a:t>
            </a:r>
          </a:p>
          <a:p>
            <a:pPr eaLnBrk="1" hangingPunct="1">
              <a:spcBef>
                <a:spcPct val="50000"/>
              </a:spcBef>
              <a:buFontTx/>
              <a:buChar char="•"/>
            </a:pPr>
            <a:r>
              <a:rPr lang="en-US" altLang="en-US" sz="1800"/>
              <a:t>Catalytic domain from bacterial PLC</a:t>
            </a:r>
          </a:p>
          <a:p>
            <a:pPr eaLnBrk="1" hangingPunct="1">
              <a:spcBef>
                <a:spcPct val="50000"/>
              </a:spcBef>
              <a:buFontTx/>
              <a:buChar char="•"/>
            </a:pPr>
            <a:r>
              <a:rPr lang="en-US" altLang="en-US" sz="1800"/>
              <a:t>Synaptotagmin (Ca2+ sensor)</a:t>
            </a:r>
          </a:p>
          <a:p>
            <a:pPr eaLnBrk="1" hangingPunct="1">
              <a:spcBef>
                <a:spcPct val="50000"/>
              </a:spcBef>
              <a:buFontTx/>
              <a:buChar char="•"/>
            </a:pPr>
            <a:r>
              <a:rPr lang="en-US" altLang="en-US" sz="1800"/>
              <a:t>Recoverin (Ca2+ triggered receptor)</a:t>
            </a:r>
          </a:p>
          <a:p>
            <a:pPr eaLnBrk="1" hangingPunct="1">
              <a:spcBef>
                <a:spcPct val="50000"/>
              </a:spcBef>
              <a:buFontTx/>
              <a:buChar char="•"/>
            </a:pPr>
            <a:r>
              <a:rPr lang="en-US" altLang="en-US" sz="1800"/>
              <a:t>Troponin C (binds Ca2+ to produce movement in muscle)</a:t>
            </a:r>
          </a:p>
        </p:txBody>
      </p:sp>
    </p:spTree>
    <p:extLst>
      <p:ext uri="{BB962C8B-B14F-4D97-AF65-F5344CB8AC3E}">
        <p14:creationId xmlns:p14="http://schemas.microsoft.com/office/powerpoint/2010/main" val="41584511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4036">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403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4036">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403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p:cNvSpPr>
            <a:spLocks noGrp="1" noChangeArrowheads="1"/>
          </p:cNvSpPr>
          <p:nvPr>
            <p:ph type="title" idx="4294967295"/>
          </p:nvPr>
        </p:nvSpPr>
        <p:spPr>
          <a:xfrm>
            <a:off x="457200" y="152400"/>
            <a:ext cx="8229600" cy="868363"/>
          </a:xfrm>
        </p:spPr>
        <p:txBody>
          <a:bodyPr/>
          <a:lstStyle/>
          <a:p>
            <a:pPr eaLnBrk="1" hangingPunct="1"/>
            <a:r>
              <a:rPr lang="en-US" altLang="en-US" sz="2800" smtClean="0">
                <a:ea typeface="ＭＳ Ｐゴシック" pitchFamily="34" charset="-128"/>
              </a:rPr>
              <a:t>Fluorescence resonance energy transfer: </a:t>
            </a:r>
            <a:br>
              <a:rPr lang="en-US" altLang="en-US" sz="2800" smtClean="0">
                <a:ea typeface="ＭＳ Ｐゴシック" pitchFamily="34" charset="-128"/>
              </a:rPr>
            </a:br>
            <a:r>
              <a:rPr lang="en-US" altLang="en-US" sz="2800" smtClean="0">
                <a:ea typeface="ＭＳ Ｐゴシック" pitchFamily="34" charset="-128"/>
              </a:rPr>
              <a:t>Protein interactions? No worries, just FRET</a:t>
            </a:r>
          </a:p>
        </p:txBody>
      </p:sp>
      <p:pic>
        <p:nvPicPr>
          <p:cNvPr id="119810" name="Picture 4" descr="ch8f4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6113" y="1219200"/>
            <a:ext cx="5475287" cy="36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Rectangle 5"/>
          <p:cNvSpPr>
            <a:spLocks noChangeArrowheads="1"/>
          </p:cNvSpPr>
          <p:nvPr/>
        </p:nvSpPr>
        <p:spPr bwMode="auto">
          <a:xfrm>
            <a:off x="457200" y="4876800"/>
            <a:ext cx="8229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lnSpc>
                <a:spcPct val="90000"/>
              </a:lnSpc>
              <a:spcBef>
                <a:spcPct val="20000"/>
              </a:spcBef>
              <a:buFontTx/>
              <a:buChar char="•"/>
            </a:pPr>
            <a:r>
              <a:rPr lang="en-US" altLang="en-US" sz="1800"/>
              <a:t>Often used to measure changes in interactions between proteins or within a protein due to conformational changes</a:t>
            </a:r>
          </a:p>
          <a:p>
            <a:pPr eaLnBrk="1" hangingPunct="1">
              <a:lnSpc>
                <a:spcPct val="90000"/>
              </a:lnSpc>
              <a:spcBef>
                <a:spcPct val="20000"/>
              </a:spcBef>
              <a:buFontTx/>
              <a:buChar char="•"/>
            </a:pPr>
            <a:r>
              <a:rPr lang="en-US" altLang="en-US" sz="1800"/>
              <a:t>The unbound protein X that has been labeled with fluorescent protein will emit blue photons when excited by violet light using BFP as the fluorophore. </a:t>
            </a:r>
          </a:p>
          <a:p>
            <a:pPr eaLnBrk="1" hangingPunct="1">
              <a:lnSpc>
                <a:spcPct val="90000"/>
              </a:lnSpc>
              <a:spcBef>
                <a:spcPct val="20000"/>
              </a:spcBef>
              <a:buFontTx/>
              <a:buChar char="•"/>
            </a:pPr>
            <a:r>
              <a:rPr lang="en-US" altLang="en-US" sz="1800"/>
              <a:t>Binding of the protein Y to X changes the conformation and through FRET, changes the emitted light to green using GFP as the fluorophore. </a:t>
            </a:r>
          </a:p>
        </p:txBody>
      </p:sp>
    </p:spTree>
    <p:extLst>
      <p:ext uri="{BB962C8B-B14F-4D97-AF65-F5344CB8AC3E}">
        <p14:creationId xmlns:p14="http://schemas.microsoft.com/office/powerpoint/2010/main" val="38544216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31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3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7"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p:cNvSpPr>
            <a:spLocks noGrp="1" noChangeArrowheads="1"/>
          </p:cNvSpPr>
          <p:nvPr>
            <p:ph type="title" idx="4294967295"/>
          </p:nvPr>
        </p:nvSpPr>
        <p:spPr>
          <a:xfrm>
            <a:off x="457200" y="228600"/>
            <a:ext cx="8229600" cy="563563"/>
          </a:xfrm>
        </p:spPr>
        <p:txBody>
          <a:bodyPr/>
          <a:lstStyle/>
          <a:p>
            <a:pPr eaLnBrk="1" hangingPunct="1"/>
            <a:r>
              <a:rPr lang="en-US" altLang="en-US" sz="3200" smtClean="0">
                <a:ea typeface="ＭＳ Ｐゴシック" pitchFamily="34" charset="-128"/>
              </a:rPr>
              <a:t>Clicker Question</a:t>
            </a:r>
          </a:p>
        </p:txBody>
      </p:sp>
      <p:sp>
        <p:nvSpPr>
          <p:cNvPr id="121858" name="Rectangle 3"/>
          <p:cNvSpPr>
            <a:spLocks noGrp="1" noChangeArrowheads="1"/>
          </p:cNvSpPr>
          <p:nvPr>
            <p:ph type="body" idx="4294967295"/>
          </p:nvPr>
        </p:nvSpPr>
        <p:spPr/>
        <p:txBody>
          <a:bodyPr/>
          <a:lstStyle/>
          <a:p>
            <a:pPr eaLnBrk="1" hangingPunct="1"/>
            <a:r>
              <a:rPr lang="en-US" altLang="en-US" sz="2400" dirty="0" smtClean="0">
                <a:ea typeface="ＭＳ Ｐゴシック" pitchFamily="34" charset="-128"/>
              </a:rPr>
              <a:t>How would you identify a mystery protein if it was in a mix of other proteins and was soluble in water?</a:t>
            </a:r>
          </a:p>
          <a:p>
            <a:pPr marL="914400" lvl="1" indent="-457200" eaLnBrk="1" hangingPunct="1">
              <a:buFontTx/>
              <a:buAutoNum type="alphaUcPeriod"/>
            </a:pPr>
            <a:r>
              <a:rPr lang="en-US" altLang="en-US" sz="2000" dirty="0" smtClean="0">
                <a:ea typeface="ＭＳ Ｐゴシック" pitchFamily="34" charset="-128"/>
              </a:rPr>
              <a:t>Crystallize the protein and use NMR spectroscopy</a:t>
            </a:r>
          </a:p>
          <a:p>
            <a:pPr marL="914400" lvl="1" indent="-457200" eaLnBrk="1" hangingPunct="1">
              <a:buFontTx/>
              <a:buAutoNum type="alphaUcPeriod"/>
            </a:pPr>
            <a:r>
              <a:rPr lang="en-US" altLang="en-US" sz="2000" dirty="0">
                <a:ea typeface="ＭＳ Ｐゴシック" pitchFamily="34" charset="-128"/>
              </a:rPr>
              <a:t>Use chromatography to separate from proteins of other sizes, then use x-ray diffraction if the molecule can be crystallized (or NMR spectroscopy if it can not</a:t>
            </a:r>
            <a:r>
              <a:rPr lang="en-US" altLang="en-US" sz="2000" dirty="0" smtClean="0">
                <a:ea typeface="ＭＳ Ｐゴシック" pitchFamily="34" charset="-128"/>
              </a:rPr>
              <a:t>)</a:t>
            </a:r>
          </a:p>
          <a:p>
            <a:pPr marL="914400" lvl="1" indent="-457200" eaLnBrk="1" hangingPunct="1">
              <a:buFontTx/>
              <a:buAutoNum type="alphaUcPeriod"/>
            </a:pPr>
            <a:r>
              <a:rPr lang="en-US" altLang="en-US" sz="2000" dirty="0" smtClean="0">
                <a:ea typeface="ＭＳ Ｐゴシック" pitchFamily="34" charset="-128"/>
              </a:rPr>
              <a:t>Use a yeast two-hybrid system to quantify fluorescence resonance energy transfer</a:t>
            </a:r>
          </a:p>
          <a:p>
            <a:pPr marL="914400" lvl="1" indent="-457200" eaLnBrk="1" hangingPunct="1">
              <a:buFontTx/>
              <a:buAutoNum type="alphaUcPeriod"/>
            </a:pPr>
            <a:r>
              <a:rPr lang="en-US" altLang="en-US" sz="2000" dirty="0" smtClean="0">
                <a:ea typeface="ＭＳ Ｐゴシック" pitchFamily="34" charset="-128"/>
              </a:rPr>
              <a:t>Use </a:t>
            </a:r>
            <a:r>
              <a:rPr lang="en-US" altLang="en-US" sz="2000" dirty="0">
                <a:ea typeface="ＭＳ Ｐゴシック" pitchFamily="34" charset="-128"/>
              </a:rPr>
              <a:t>mass spectroscopy to pass the liquid mixture through a magnetic field that separates fragments by their mass/charge ratio (m/z ratio)</a:t>
            </a:r>
          </a:p>
          <a:p>
            <a:pPr marL="457200" lvl="1" indent="0" eaLnBrk="1" hangingPunct="1">
              <a:buNone/>
            </a:pPr>
            <a:endParaRPr lang="en-US" altLang="en-US" sz="2000" dirty="0" smtClean="0">
              <a:ea typeface="ＭＳ Ｐゴシック" pitchFamily="34" charset="-128"/>
            </a:endParaRPr>
          </a:p>
          <a:p>
            <a:pPr marL="914400" lvl="1" indent="-457200" eaLnBrk="1" hangingPunct="1">
              <a:buFontTx/>
              <a:buAutoNum type="alphaUcPeriod"/>
            </a:pPr>
            <a:endParaRPr lang="en-US" altLang="en-US" sz="2000" dirty="0" smtClean="0">
              <a:ea typeface="ＭＳ Ｐゴシック" pitchFamily="34" charset="-128"/>
            </a:endParaRPr>
          </a:p>
        </p:txBody>
      </p:sp>
    </p:spTree>
    <p:extLst>
      <p:ext uri="{BB962C8B-B14F-4D97-AF65-F5344CB8AC3E}">
        <p14:creationId xmlns:p14="http://schemas.microsoft.com/office/powerpoint/2010/main" val="24592516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2"/>
          <p:cNvSpPr>
            <a:spLocks noGrp="1" noChangeArrowheads="1"/>
          </p:cNvSpPr>
          <p:nvPr>
            <p:ph type="title" idx="4294967295"/>
          </p:nvPr>
        </p:nvSpPr>
        <p:spPr>
          <a:xfrm>
            <a:off x="457200" y="228600"/>
            <a:ext cx="8229600" cy="563563"/>
          </a:xfrm>
        </p:spPr>
        <p:txBody>
          <a:bodyPr/>
          <a:lstStyle/>
          <a:p>
            <a:pPr eaLnBrk="1" hangingPunct="1"/>
            <a:r>
              <a:rPr lang="en-US" altLang="en-US" sz="3200" smtClean="0">
                <a:ea typeface="ＭＳ Ｐゴシック" pitchFamily="34" charset="-128"/>
              </a:rPr>
              <a:t>How would you ID a mystery protein if:</a:t>
            </a:r>
          </a:p>
        </p:txBody>
      </p:sp>
      <p:sp>
        <p:nvSpPr>
          <p:cNvPr id="123906" name="Rectangle 3"/>
          <p:cNvSpPr>
            <a:spLocks noGrp="1" noChangeArrowheads="1"/>
          </p:cNvSpPr>
          <p:nvPr>
            <p:ph type="body" idx="4294967295"/>
          </p:nvPr>
        </p:nvSpPr>
        <p:spPr/>
        <p:txBody>
          <a:bodyPr/>
          <a:lstStyle/>
          <a:p>
            <a:pPr eaLnBrk="1" hangingPunct="1"/>
            <a:r>
              <a:rPr lang="en-US" altLang="en-US" sz="2400" smtClean="0">
                <a:ea typeface="ＭＳ Ｐゴシック" pitchFamily="34" charset="-128"/>
              </a:rPr>
              <a:t>You had a protein crystal </a:t>
            </a:r>
          </a:p>
          <a:p>
            <a:pPr lvl="1" eaLnBrk="1" hangingPunct="1"/>
            <a:r>
              <a:rPr lang="en-US" altLang="en-US" sz="2000" smtClean="0">
                <a:ea typeface="ＭＳ Ｐゴシック" pitchFamily="34" charset="-128"/>
              </a:rPr>
              <a:t>X-ray diffraction</a:t>
            </a:r>
          </a:p>
          <a:p>
            <a:pPr eaLnBrk="1" hangingPunct="1"/>
            <a:r>
              <a:rPr lang="en-US" altLang="en-US" sz="2400" smtClean="0">
                <a:ea typeface="ＭＳ Ｐゴシック" pitchFamily="34" charset="-128"/>
              </a:rPr>
              <a:t>You had to extract it from a mix of proteins</a:t>
            </a:r>
          </a:p>
          <a:p>
            <a:pPr lvl="1" eaLnBrk="1" hangingPunct="1"/>
            <a:r>
              <a:rPr lang="en-US" altLang="en-US" sz="2000" smtClean="0">
                <a:ea typeface="ＭＳ Ｐゴシック" pitchFamily="34" charset="-128"/>
              </a:rPr>
              <a:t>Chromatography</a:t>
            </a:r>
          </a:p>
          <a:p>
            <a:pPr eaLnBrk="1" hangingPunct="1"/>
            <a:r>
              <a:rPr lang="en-US" altLang="en-US" sz="2400" smtClean="0">
                <a:ea typeface="ＭＳ Ｐゴシック" pitchFamily="34" charset="-128"/>
              </a:rPr>
              <a:t>It had to be in solution</a:t>
            </a:r>
          </a:p>
          <a:p>
            <a:pPr lvl="1" eaLnBrk="1" hangingPunct="1"/>
            <a:r>
              <a:rPr lang="en-US" altLang="en-US" sz="2000" smtClean="0">
                <a:ea typeface="ＭＳ Ｐゴシック" pitchFamily="34" charset="-128"/>
              </a:rPr>
              <a:t>NMR spectroscopy</a:t>
            </a:r>
          </a:p>
          <a:p>
            <a:pPr eaLnBrk="1" hangingPunct="1"/>
            <a:r>
              <a:rPr lang="en-US" altLang="en-US" sz="2400" smtClean="0">
                <a:ea typeface="ＭＳ Ｐゴシック" pitchFamily="34" charset="-128"/>
              </a:rPr>
              <a:t>You wanted to find proteins that interacted with a specific protein of interest</a:t>
            </a:r>
          </a:p>
          <a:p>
            <a:pPr lvl="1" eaLnBrk="1" hangingPunct="1"/>
            <a:r>
              <a:rPr lang="en-US" altLang="en-US" sz="2000" smtClean="0">
                <a:ea typeface="ＭＳ Ｐゴシック" pitchFamily="34" charset="-128"/>
              </a:rPr>
              <a:t>Yeast two-hybrid system</a:t>
            </a:r>
          </a:p>
          <a:p>
            <a:pPr lvl="1" eaLnBrk="1" hangingPunct="1"/>
            <a:r>
              <a:rPr lang="en-US" altLang="en-US" sz="2000" smtClean="0">
                <a:ea typeface="ＭＳ Ｐゴシック" pitchFamily="34" charset="-128"/>
              </a:rPr>
              <a:t>FRET</a:t>
            </a:r>
          </a:p>
        </p:txBody>
      </p:sp>
    </p:spTree>
    <p:extLst>
      <p:ext uri="{BB962C8B-B14F-4D97-AF65-F5344CB8AC3E}">
        <p14:creationId xmlns:p14="http://schemas.microsoft.com/office/powerpoint/2010/main" val="28899976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Title 1"/>
          <p:cNvSpPr>
            <a:spLocks noGrp="1"/>
          </p:cNvSpPr>
          <p:nvPr>
            <p:ph type="title"/>
          </p:nvPr>
        </p:nvSpPr>
        <p:spPr/>
        <p:txBody>
          <a:bodyPr/>
          <a:lstStyle/>
          <a:p>
            <a:r>
              <a:rPr lang="en-US" altLang="en-US" smtClean="0">
                <a:ea typeface="ＭＳ Ｐゴシック" pitchFamily="34" charset="-128"/>
              </a:rPr>
              <a:t>Summary</a:t>
            </a:r>
          </a:p>
        </p:txBody>
      </p:sp>
      <p:sp>
        <p:nvSpPr>
          <p:cNvPr id="3" name="Content Placeholder 2"/>
          <p:cNvSpPr>
            <a:spLocks noGrp="1"/>
          </p:cNvSpPr>
          <p:nvPr>
            <p:ph idx="1"/>
          </p:nvPr>
        </p:nvSpPr>
        <p:spPr>
          <a:xfrm>
            <a:off x="457200" y="1600200"/>
            <a:ext cx="8229600" cy="4800600"/>
          </a:xfrm>
        </p:spPr>
        <p:txBody>
          <a:bodyPr>
            <a:normAutofit fontScale="92500" lnSpcReduction="10000"/>
          </a:bodyPr>
          <a:lstStyle/>
          <a:p>
            <a:pPr>
              <a:defRPr/>
            </a:pPr>
            <a:r>
              <a:rPr lang="en-US" dirty="0" smtClean="0"/>
              <a:t>Protein interactions are specific</a:t>
            </a:r>
          </a:p>
          <a:p>
            <a:pPr>
              <a:defRPr/>
            </a:pPr>
            <a:r>
              <a:rPr lang="en-US" dirty="0" smtClean="0"/>
              <a:t>Protein identification</a:t>
            </a:r>
          </a:p>
          <a:p>
            <a:pPr lvl="1">
              <a:defRPr/>
            </a:pPr>
            <a:r>
              <a:rPr lang="en-US" dirty="0" smtClean="0"/>
              <a:t>Chromatography</a:t>
            </a:r>
          </a:p>
          <a:p>
            <a:pPr lvl="1">
              <a:defRPr/>
            </a:pPr>
            <a:r>
              <a:rPr lang="en-US" dirty="0" smtClean="0"/>
              <a:t>Mass spectroscopy</a:t>
            </a:r>
          </a:p>
          <a:p>
            <a:pPr lvl="1">
              <a:defRPr/>
            </a:pPr>
            <a:r>
              <a:rPr lang="en-US" dirty="0" smtClean="0"/>
              <a:t>Gel electrophoresis</a:t>
            </a:r>
          </a:p>
          <a:p>
            <a:pPr lvl="1">
              <a:defRPr/>
            </a:pPr>
            <a:r>
              <a:rPr lang="en-US" dirty="0" smtClean="0"/>
              <a:t>X-ray diffraction</a:t>
            </a:r>
          </a:p>
          <a:p>
            <a:pPr lvl="1">
              <a:defRPr/>
            </a:pPr>
            <a:r>
              <a:rPr lang="en-US" dirty="0" smtClean="0"/>
              <a:t>Electron microscopy</a:t>
            </a:r>
          </a:p>
          <a:p>
            <a:pPr>
              <a:defRPr/>
            </a:pPr>
            <a:r>
              <a:rPr lang="en-US" dirty="0" smtClean="0"/>
              <a:t>Protein function</a:t>
            </a:r>
          </a:p>
          <a:p>
            <a:pPr lvl="1">
              <a:defRPr/>
            </a:pPr>
            <a:r>
              <a:rPr lang="en-US" dirty="0" smtClean="0"/>
              <a:t>Yeast two hybrid system</a:t>
            </a:r>
          </a:p>
          <a:p>
            <a:pPr lvl="1">
              <a:defRPr/>
            </a:pPr>
            <a:r>
              <a:rPr lang="en-US" dirty="0" smtClean="0"/>
              <a:t>Fluorescence energy transfer</a:t>
            </a:r>
          </a:p>
          <a:p>
            <a:pPr lvl="1">
              <a:defRPr/>
            </a:pPr>
            <a:endParaRPr lang="en-US" dirty="0" smtClean="0"/>
          </a:p>
          <a:p>
            <a:pPr lvl="1">
              <a:defRPr/>
            </a:pPr>
            <a:endParaRPr lang="en-US" dirty="0" smtClean="0"/>
          </a:p>
          <a:p>
            <a:pPr lvl="1">
              <a:defRPr/>
            </a:pPr>
            <a:endParaRPr lang="en-US" dirty="0"/>
          </a:p>
        </p:txBody>
      </p:sp>
    </p:spTree>
    <p:extLst>
      <p:ext uri="{BB962C8B-B14F-4D97-AF65-F5344CB8AC3E}">
        <p14:creationId xmlns:p14="http://schemas.microsoft.com/office/powerpoint/2010/main" val="23745240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28600" y="274638"/>
            <a:ext cx="8686800" cy="792162"/>
          </a:xfrm>
        </p:spPr>
        <p:txBody>
          <a:bodyPr/>
          <a:lstStyle/>
          <a:p>
            <a:r>
              <a:rPr lang="en-US" altLang="en-US" sz="2800" smtClean="0"/>
              <a:t>Protein folding can also be monitored using FRET</a:t>
            </a:r>
          </a:p>
        </p:txBody>
      </p:sp>
      <p:sp>
        <p:nvSpPr>
          <p:cNvPr id="9219" name="Rectangle 3"/>
          <p:cNvSpPr>
            <a:spLocks noGrp="1" noChangeArrowheads="1"/>
          </p:cNvSpPr>
          <p:nvPr>
            <p:ph type="body" idx="1"/>
          </p:nvPr>
        </p:nvSpPr>
        <p:spPr>
          <a:xfrm>
            <a:off x="5105400" y="1600200"/>
            <a:ext cx="3581400" cy="4525963"/>
          </a:xfrm>
        </p:spPr>
        <p:txBody>
          <a:bodyPr/>
          <a:lstStyle/>
          <a:p>
            <a:endParaRPr lang="en-US" altLang="en-US" sz="2000" smtClean="0"/>
          </a:p>
        </p:txBody>
      </p:sp>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600200"/>
            <a:ext cx="4803775" cy="409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21" name="Text Box 5"/>
          <p:cNvSpPr txBox="1">
            <a:spLocks noChangeArrowheads="1"/>
          </p:cNvSpPr>
          <p:nvPr/>
        </p:nvSpPr>
        <p:spPr bwMode="auto">
          <a:xfrm>
            <a:off x="5257800" y="6491288"/>
            <a:ext cx="3429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50000"/>
              </a:spcBef>
              <a:buFontTx/>
              <a:buNone/>
            </a:pPr>
            <a:r>
              <a:rPr lang="en-US" altLang="en-US" sz="1800"/>
              <a:t>Gershenson et al. 2011</a:t>
            </a:r>
          </a:p>
        </p:txBody>
      </p:sp>
    </p:spTree>
    <p:extLst>
      <p:ext uri="{BB962C8B-B14F-4D97-AF65-F5344CB8AC3E}">
        <p14:creationId xmlns:p14="http://schemas.microsoft.com/office/powerpoint/2010/main" val="7434296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228600" y="274638"/>
            <a:ext cx="8686800" cy="563562"/>
          </a:xfrm>
        </p:spPr>
        <p:txBody>
          <a:bodyPr/>
          <a:lstStyle/>
          <a:p>
            <a:r>
              <a:rPr lang="en-US" altLang="en-US" sz="2800" dirty="0" smtClean="0"/>
              <a:t>Recent protein folding work from Purdue! </a:t>
            </a:r>
            <a:br>
              <a:rPr lang="en-US" altLang="en-US" sz="2800" dirty="0" smtClean="0"/>
            </a:br>
            <a:r>
              <a:rPr lang="en-US" altLang="en-US" sz="2800" dirty="0" smtClean="0"/>
              <a:t>When protein folding goes rogue</a:t>
            </a:r>
          </a:p>
        </p:txBody>
      </p:sp>
      <p:sp>
        <p:nvSpPr>
          <p:cNvPr id="13315" name="Content Placeholder 2"/>
          <p:cNvSpPr>
            <a:spLocks noGrp="1"/>
          </p:cNvSpPr>
          <p:nvPr>
            <p:ph idx="1"/>
          </p:nvPr>
        </p:nvSpPr>
        <p:spPr>
          <a:xfrm>
            <a:off x="381000" y="990600"/>
            <a:ext cx="8229600" cy="762000"/>
          </a:xfrm>
        </p:spPr>
        <p:txBody>
          <a:bodyPr/>
          <a:lstStyle/>
          <a:p>
            <a:r>
              <a:rPr lang="en-US" altLang="en-US" sz="2000" smtClean="0">
                <a:hlinkClick r:id="rId2"/>
              </a:rPr>
              <a:t>http://www.purdue.edu/newsroom/releases/2013/Q3/research-yields-first-detailed-view-of-morphing-parkinsons-protein.html</a:t>
            </a:r>
            <a:endParaRPr lang="en-US" altLang="en-US" sz="2000" smtClean="0"/>
          </a:p>
        </p:txBody>
      </p:sp>
      <p:pic>
        <p:nvPicPr>
          <p:cNvPr id="13316" name="Picture 2" descr="C:\Users\ebartle\Documents\PDF\aging brain\stanciu-parkinson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9225" y="1752600"/>
            <a:ext cx="6302375"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3" descr="C:\Users\ebartle\Documents\PDF\aging brain\RCSB Protein Data Bank - RCSB PDB - 3Q25 Structure Summary_alphasynucleinhumanmaltose_files\3q25_bio_r_2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 y="2190750"/>
            <a:ext cx="2381250"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8" name="TextBox 3"/>
          <p:cNvSpPr txBox="1">
            <a:spLocks noChangeArrowheads="1"/>
          </p:cNvSpPr>
          <p:nvPr/>
        </p:nvSpPr>
        <p:spPr bwMode="auto">
          <a:xfrm>
            <a:off x="122238" y="4383088"/>
            <a:ext cx="23812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Native alpha-synuclein structure</a:t>
            </a:r>
          </a:p>
        </p:txBody>
      </p:sp>
      <p:sp>
        <p:nvSpPr>
          <p:cNvPr id="13319" name="TextBox 4"/>
          <p:cNvSpPr txBox="1">
            <a:spLocks noChangeArrowheads="1"/>
          </p:cNvSpPr>
          <p:nvPr/>
        </p:nvSpPr>
        <p:spPr bwMode="auto">
          <a:xfrm>
            <a:off x="3886200" y="5373688"/>
            <a:ext cx="47244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Aggregated protein fibril that cause neuron cell death in Parkinson’s and Alzheimer’s</a:t>
            </a:r>
          </a:p>
        </p:txBody>
      </p:sp>
      <p:sp>
        <p:nvSpPr>
          <p:cNvPr id="13320" name="TextBox 5"/>
          <p:cNvSpPr txBox="1">
            <a:spLocks noChangeArrowheads="1"/>
          </p:cNvSpPr>
          <p:nvPr/>
        </p:nvSpPr>
        <p:spPr bwMode="auto">
          <a:xfrm>
            <a:off x="6388100" y="6248400"/>
            <a:ext cx="25908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600"/>
              <a:t>Zhang et al. 2013</a:t>
            </a:r>
          </a:p>
        </p:txBody>
      </p:sp>
    </p:spTree>
    <p:extLst>
      <p:ext uri="{BB962C8B-B14F-4D97-AF65-F5344CB8AC3E}">
        <p14:creationId xmlns:p14="http://schemas.microsoft.com/office/powerpoint/2010/main" val="23020424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457200" y="274638"/>
            <a:ext cx="8229600" cy="944562"/>
          </a:xfrm>
        </p:spPr>
        <p:txBody>
          <a:bodyPr/>
          <a:lstStyle/>
          <a:p>
            <a:pPr eaLnBrk="1" hangingPunct="1"/>
            <a:r>
              <a:rPr lang="en-US" altLang="en-US" sz="2800" smtClean="0"/>
              <a:t>Creutzfeldt-Jakob disease (mad-cow) results from a folding variant of the same amino acid sequence</a:t>
            </a:r>
          </a:p>
        </p:txBody>
      </p:sp>
      <p:pic>
        <p:nvPicPr>
          <p:cNvPr id="14339"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52688" y="1298575"/>
            <a:ext cx="4176712" cy="374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Text Box 5"/>
          <p:cNvSpPr txBox="1">
            <a:spLocks noChangeArrowheads="1"/>
          </p:cNvSpPr>
          <p:nvPr/>
        </p:nvSpPr>
        <p:spPr bwMode="auto">
          <a:xfrm>
            <a:off x="990600" y="5181600"/>
            <a:ext cx="7162800"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50000"/>
              </a:spcBef>
              <a:buFontTx/>
              <a:buNone/>
            </a:pPr>
            <a:r>
              <a:rPr lang="en-US" altLang="en-US" sz="2000"/>
              <a:t>Left: Normal, digestible	Right: Pathological, forms clumps</a:t>
            </a:r>
          </a:p>
          <a:p>
            <a:pPr eaLnBrk="1" hangingPunct="1">
              <a:spcBef>
                <a:spcPct val="50000"/>
              </a:spcBef>
              <a:buFontTx/>
              <a:buNone/>
            </a:pPr>
            <a:r>
              <a:rPr lang="en-US" altLang="en-US" sz="2000"/>
              <a:t>Addition of mad-cow version can convert normal prion protein. </a:t>
            </a:r>
            <a:r>
              <a:rPr lang="en-US" altLang="en-US" sz="2000" i="1"/>
              <a:t>It is very unusual for a protein by itself to be pathogenic</a:t>
            </a:r>
            <a:r>
              <a:rPr lang="en-US" altLang="en-US" sz="2000"/>
              <a:t>. All known prion diseases only affect neural tissue.</a:t>
            </a:r>
          </a:p>
        </p:txBody>
      </p:sp>
    </p:spTree>
    <p:extLst>
      <p:ext uri="{BB962C8B-B14F-4D97-AF65-F5344CB8AC3E}">
        <p14:creationId xmlns:p14="http://schemas.microsoft.com/office/powerpoint/2010/main" val="23008517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a:xfrm>
            <a:off x="457200" y="152400"/>
            <a:ext cx="8229600" cy="1020763"/>
          </a:xfrm>
        </p:spPr>
        <p:txBody>
          <a:bodyPr/>
          <a:lstStyle/>
          <a:p>
            <a:pPr eaLnBrk="1" hangingPunct="1"/>
            <a:r>
              <a:rPr lang="en-US" altLang="en-US" sz="3200" smtClean="0"/>
              <a:t>With a little help from your friends: </a:t>
            </a:r>
            <a:br>
              <a:rPr lang="en-US" altLang="en-US" sz="3200" smtClean="0"/>
            </a:br>
            <a:r>
              <a:rPr lang="en-US" altLang="en-US" sz="3200" smtClean="0"/>
              <a:t>molecular chaperones aid protein folding</a:t>
            </a:r>
          </a:p>
        </p:txBody>
      </p:sp>
      <p:sp>
        <p:nvSpPr>
          <p:cNvPr id="25603" name="Rectangle 3"/>
          <p:cNvSpPr>
            <a:spLocks noGrp="1" noChangeArrowheads="1"/>
          </p:cNvSpPr>
          <p:nvPr>
            <p:ph type="body" idx="4294967295"/>
          </p:nvPr>
        </p:nvSpPr>
        <p:spPr>
          <a:xfrm>
            <a:off x="457200" y="3962400"/>
            <a:ext cx="8305800" cy="2514600"/>
          </a:xfrm>
        </p:spPr>
        <p:txBody>
          <a:bodyPr/>
          <a:lstStyle/>
          <a:p>
            <a:pPr eaLnBrk="1" hangingPunct="1">
              <a:lnSpc>
                <a:spcPct val="80000"/>
              </a:lnSpc>
            </a:pPr>
            <a:r>
              <a:rPr lang="en-US" altLang="en-US" sz="2000" dirty="0" smtClean="0"/>
              <a:t>Self-assembly does not work for all proteins (works for about 70% of eukaryotic proteins and 70-80% prokaryotic proteins)</a:t>
            </a:r>
          </a:p>
          <a:p>
            <a:pPr eaLnBrk="1" hangingPunct="1">
              <a:lnSpc>
                <a:spcPct val="80000"/>
              </a:lnSpc>
            </a:pPr>
            <a:r>
              <a:rPr lang="en-US" altLang="en-US" sz="2000" dirty="0" smtClean="0"/>
              <a:t>Molecular chaperones assist folding and shield interactions with other proteins during folding</a:t>
            </a:r>
          </a:p>
          <a:p>
            <a:pPr eaLnBrk="1" hangingPunct="1">
              <a:lnSpc>
                <a:spcPct val="80000"/>
              </a:lnSpc>
            </a:pPr>
            <a:r>
              <a:rPr lang="en-US" altLang="en-US" sz="2000" b="1" dirty="0" smtClean="0"/>
              <a:t>Chaperones typically bind to short, hydrophobic sequences</a:t>
            </a:r>
            <a:r>
              <a:rPr lang="en-US" altLang="en-US" sz="2000" dirty="0" smtClean="0"/>
              <a:t> that are exposed in newly formed (nascent) polypeptide</a:t>
            </a:r>
          </a:p>
          <a:p>
            <a:pPr eaLnBrk="1" hangingPunct="1">
              <a:lnSpc>
                <a:spcPct val="80000"/>
              </a:lnSpc>
            </a:pPr>
            <a:r>
              <a:rPr lang="en-US" altLang="en-US" sz="2000" dirty="0" smtClean="0"/>
              <a:t>Unlike most proteins, </a:t>
            </a:r>
            <a:r>
              <a:rPr lang="en-US" altLang="en-US" sz="2000" b="1" dirty="0" smtClean="0"/>
              <a:t>chaperones are nonspecific</a:t>
            </a:r>
            <a:r>
              <a:rPr lang="en-US" altLang="en-US" sz="2000" dirty="0" smtClean="0"/>
              <a:t> with many binding targets to a hydrophobic sequence. 10-15% of proteins in a cell can use the same type of  chaperone. </a:t>
            </a:r>
          </a:p>
          <a:p>
            <a:pPr eaLnBrk="1" hangingPunct="1">
              <a:lnSpc>
                <a:spcPct val="80000"/>
              </a:lnSpc>
            </a:pPr>
            <a:endParaRPr lang="en-US" altLang="en-US" sz="2000" dirty="0" smtClean="0"/>
          </a:p>
        </p:txBody>
      </p:sp>
      <p:pic>
        <p:nvPicPr>
          <p:cNvPr id="15364" name="Picture 4"/>
          <p:cNvPicPr>
            <a:picLocks noChangeAspect="1" noChangeArrowheads="1"/>
          </p:cNvPicPr>
          <p:nvPr/>
        </p:nvPicPr>
        <p:blipFill>
          <a:blip r:embed="rId3">
            <a:extLst>
              <a:ext uri="{28A0092B-C50C-407E-A947-70E740481C1C}">
                <a14:useLocalDpi xmlns:a14="http://schemas.microsoft.com/office/drawing/2010/main" val="0"/>
              </a:ext>
            </a:extLst>
          </a:blip>
          <a:srcRect r="42857" b="38603"/>
          <a:stretch>
            <a:fillRect/>
          </a:stretch>
        </p:blipFill>
        <p:spPr bwMode="auto">
          <a:xfrm>
            <a:off x="1295400" y="1325563"/>
            <a:ext cx="6248400" cy="2606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22295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60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60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60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2"/>
          <p:cNvSpPr>
            <a:spLocks noGrp="1"/>
          </p:cNvSpPr>
          <p:nvPr>
            <p:ph idx="4294967295"/>
          </p:nvPr>
        </p:nvSpPr>
        <p:spPr/>
        <p:txBody>
          <a:bodyPr/>
          <a:lstStyle/>
          <a:p>
            <a:pPr lvl="1" eaLnBrk="1" hangingPunct="1"/>
            <a:r>
              <a:rPr lang="en-US" altLang="en-US" sz="2400" b="1" smtClean="0"/>
              <a:t>Molecular chaperones </a:t>
            </a:r>
            <a:r>
              <a:rPr lang="en-US" altLang="en-US" sz="2400" smtClean="0"/>
              <a:t>are “helper proteins” to prevent nonselective interactions during protein folding that lead to misfolding.</a:t>
            </a:r>
          </a:p>
          <a:p>
            <a:pPr lvl="2" eaLnBrk="1" hangingPunct="1"/>
            <a:r>
              <a:rPr lang="en-US" altLang="en-US" sz="2000" smtClean="0"/>
              <a:t>Hsp 70 family bind emerging proteins and prevent inappropriate interactions.</a:t>
            </a:r>
          </a:p>
          <a:p>
            <a:pPr lvl="2" eaLnBrk="1" hangingPunct="1"/>
            <a:r>
              <a:rPr lang="en-US" altLang="en-US" sz="2000" i="1" smtClean="0"/>
              <a:t>Chaperonins</a:t>
            </a:r>
            <a:r>
              <a:rPr lang="en-US" altLang="en-US" sz="2000" smtClean="0"/>
              <a:t> allow large new proteins to assemble without interference from other macromolecules.</a:t>
            </a:r>
            <a:endParaRPr lang="en-US" altLang="en-US" sz="2000" i="1" smtClean="0"/>
          </a:p>
        </p:txBody>
      </p:sp>
    </p:spTree>
    <p:extLst>
      <p:ext uri="{BB962C8B-B14F-4D97-AF65-F5344CB8AC3E}">
        <p14:creationId xmlns:p14="http://schemas.microsoft.com/office/powerpoint/2010/main" val="35806205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idx="4294967295"/>
          </p:nvPr>
        </p:nvSpPr>
        <p:spPr/>
        <p:txBody>
          <a:bodyPr/>
          <a:lstStyle/>
          <a:p>
            <a:pPr eaLnBrk="1" hangingPunct="1"/>
            <a:r>
              <a:rPr lang="en-US" altLang="en-US" sz="3200" smtClean="0"/>
              <a:t>The role of molecular chaperones in encouraging protein folding</a:t>
            </a:r>
          </a:p>
        </p:txBody>
      </p:sp>
      <p:pic>
        <p:nvPicPr>
          <p:cNvPr id="17411" name="Picture 5" descr="karp6_fig_02_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213" y="2151063"/>
            <a:ext cx="8535987" cy="318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36202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914400" y="76200"/>
            <a:ext cx="7315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eaLnBrk="1" hangingPunct="1"/>
            <a:r>
              <a:rPr lang="en-US" altLang="en-US" sz="3200">
                <a:solidFill>
                  <a:schemeClr val="tx2"/>
                </a:solidFill>
              </a:rPr>
              <a:t>What characteristics can be used to identify proteins?</a:t>
            </a:r>
          </a:p>
        </p:txBody>
      </p:sp>
      <p:sp>
        <p:nvSpPr>
          <p:cNvPr id="284675" name="Rectangle 3"/>
          <p:cNvSpPr>
            <a:spLocks noChangeArrowheads="1"/>
          </p:cNvSpPr>
          <p:nvPr/>
        </p:nvSpPr>
        <p:spPr bwMode="auto">
          <a:xfrm>
            <a:off x="838200" y="1265238"/>
            <a:ext cx="7315200" cy="345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eaLnBrk="1" hangingPunct="1">
              <a:spcBef>
                <a:spcPct val="20000"/>
              </a:spcBef>
              <a:buFontTx/>
              <a:buChar char="•"/>
            </a:pPr>
            <a:r>
              <a:rPr lang="en-US" altLang="en-US" sz="2400"/>
              <a:t>Size</a:t>
            </a:r>
          </a:p>
          <a:p>
            <a:pPr eaLnBrk="1" hangingPunct="1">
              <a:spcBef>
                <a:spcPct val="20000"/>
              </a:spcBef>
              <a:buFontTx/>
              <a:buChar char="•"/>
            </a:pPr>
            <a:r>
              <a:rPr lang="en-US" altLang="en-US" sz="2400"/>
              <a:t>Charge</a:t>
            </a:r>
          </a:p>
          <a:p>
            <a:pPr eaLnBrk="1" hangingPunct="1">
              <a:spcBef>
                <a:spcPct val="20000"/>
              </a:spcBef>
              <a:buFontTx/>
              <a:buChar char="•"/>
            </a:pPr>
            <a:r>
              <a:rPr lang="en-US" altLang="en-US" sz="2400"/>
              <a:t>Enzymatic  Activity</a:t>
            </a:r>
          </a:p>
          <a:p>
            <a:pPr eaLnBrk="1" hangingPunct="1">
              <a:spcBef>
                <a:spcPct val="20000"/>
              </a:spcBef>
              <a:buFontTx/>
              <a:buChar char="•"/>
            </a:pPr>
            <a:r>
              <a:rPr lang="en-US" altLang="en-US" sz="2400"/>
              <a:t>Sequence</a:t>
            </a:r>
          </a:p>
          <a:p>
            <a:pPr eaLnBrk="1" hangingPunct="1">
              <a:spcBef>
                <a:spcPct val="20000"/>
              </a:spcBef>
              <a:buFontTx/>
              <a:buChar char="•"/>
            </a:pPr>
            <a:r>
              <a:rPr lang="en-US" altLang="en-US" sz="2400"/>
              <a:t>Secondary structure</a:t>
            </a:r>
          </a:p>
          <a:p>
            <a:pPr eaLnBrk="1" hangingPunct="1">
              <a:spcBef>
                <a:spcPct val="20000"/>
              </a:spcBef>
              <a:buFontTx/>
              <a:buChar char="•"/>
            </a:pPr>
            <a:r>
              <a:rPr lang="en-US" altLang="en-US" sz="2400"/>
              <a:t>Interactions with other proteins</a:t>
            </a:r>
          </a:p>
          <a:p>
            <a:pPr eaLnBrk="1" hangingPunct="1">
              <a:spcBef>
                <a:spcPct val="20000"/>
              </a:spcBef>
              <a:buFontTx/>
              <a:buChar char="•"/>
            </a:pPr>
            <a:r>
              <a:rPr lang="en-US" altLang="en-US" sz="2400"/>
              <a:t>Location in cell (membrane bound, mitochondrial, nuclear, etc.)</a:t>
            </a:r>
          </a:p>
          <a:p>
            <a:pPr eaLnBrk="1" hangingPunct="1">
              <a:spcBef>
                <a:spcPct val="20000"/>
              </a:spcBef>
              <a:buFontTx/>
              <a:buChar char="•"/>
            </a:pPr>
            <a:r>
              <a:rPr lang="en-US" altLang="en-US" sz="2400"/>
              <a:t>Appearance during development (embryonic, adult, dividing, etc.)</a:t>
            </a:r>
          </a:p>
        </p:txBody>
      </p:sp>
      <p:sp>
        <p:nvSpPr>
          <p:cNvPr id="284676" name="Rectangle 4"/>
          <p:cNvSpPr>
            <a:spLocks noGrp="1" noChangeArrowheads="1"/>
          </p:cNvSpPr>
          <p:nvPr>
            <p:ph type="title"/>
          </p:nvPr>
        </p:nvSpPr>
        <p:spPr>
          <a:xfrm>
            <a:off x="457200" y="5638800"/>
            <a:ext cx="8229600" cy="609600"/>
          </a:xfrm>
          <a:noFill/>
        </p:spPr>
        <p:txBody>
          <a:bodyPr/>
          <a:lstStyle/>
          <a:p>
            <a:pPr eaLnBrk="1" hangingPunct="1"/>
            <a:r>
              <a:rPr lang="en-US" altLang="en-US" sz="2800" smtClean="0"/>
              <a:t>Problem 1: Get a pure protein sample to analyze</a:t>
            </a:r>
          </a:p>
        </p:txBody>
      </p:sp>
    </p:spTree>
    <p:extLst>
      <p:ext uri="{BB962C8B-B14F-4D97-AF65-F5344CB8AC3E}">
        <p14:creationId xmlns:p14="http://schemas.microsoft.com/office/powerpoint/2010/main" val="6532754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46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467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467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467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4675">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4675">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4675">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4675">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46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75" grpId="0" build="p"/>
      <p:bldP spid="28467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228600" y="152400"/>
            <a:ext cx="8686800" cy="868363"/>
          </a:xfrm>
        </p:spPr>
        <p:txBody>
          <a:bodyPr/>
          <a:lstStyle/>
          <a:p>
            <a:pPr eaLnBrk="1" hangingPunct="1"/>
            <a:r>
              <a:rPr lang="en-US" altLang="en-US" sz="2800" smtClean="0"/>
              <a:t>Completed amino acid sequences are either released by the chaperone or brought to a new chaperone</a:t>
            </a:r>
          </a:p>
        </p:txBody>
      </p:sp>
      <p:sp>
        <p:nvSpPr>
          <p:cNvPr id="18435" name="Rectangle 3"/>
          <p:cNvSpPr>
            <a:spLocks noGrp="1" noChangeArrowheads="1"/>
          </p:cNvSpPr>
          <p:nvPr>
            <p:ph type="body" idx="4294967295"/>
          </p:nvPr>
        </p:nvSpPr>
        <p:spPr>
          <a:xfrm>
            <a:off x="304800" y="5181600"/>
            <a:ext cx="8229600" cy="1477963"/>
          </a:xfrm>
        </p:spPr>
        <p:txBody>
          <a:bodyPr/>
          <a:lstStyle/>
          <a:p>
            <a:pPr eaLnBrk="1" hangingPunct="1"/>
            <a:r>
              <a:rPr lang="en-US" altLang="en-US" sz="2000" smtClean="0"/>
              <a:t>Many proteins, once assisted, can fold into their native shape</a:t>
            </a:r>
          </a:p>
          <a:p>
            <a:pPr eaLnBrk="1" hangingPunct="1"/>
            <a:r>
              <a:rPr lang="en-US" altLang="en-US" sz="2000" smtClean="0"/>
              <a:t>Large proteins can be transferred to a chaperonin (5)</a:t>
            </a:r>
          </a:p>
          <a:p>
            <a:pPr eaLnBrk="1" hangingPunct="1"/>
            <a:r>
              <a:rPr lang="en-US" altLang="en-US" sz="2000" smtClean="0"/>
              <a:t>Chaperonins are cylindrical and act as protein isolation chambers to shield protein during folding.  </a:t>
            </a:r>
          </a:p>
        </p:txBody>
      </p:sp>
      <p:pic>
        <p:nvPicPr>
          <p:cNvPr id="18436" name="Picture 4"/>
          <p:cNvPicPr>
            <a:picLocks noChangeAspect="1" noChangeArrowheads="1"/>
          </p:cNvPicPr>
          <p:nvPr/>
        </p:nvPicPr>
        <p:blipFill>
          <a:blip r:embed="rId3">
            <a:extLst>
              <a:ext uri="{28A0092B-C50C-407E-A947-70E740481C1C}">
                <a14:useLocalDpi xmlns:a14="http://schemas.microsoft.com/office/drawing/2010/main" val="0"/>
              </a:ext>
            </a:extLst>
          </a:blip>
          <a:srcRect l="50357"/>
          <a:stretch>
            <a:fillRect/>
          </a:stretch>
        </p:blipFill>
        <p:spPr bwMode="auto">
          <a:xfrm>
            <a:off x="1905000" y="1066800"/>
            <a:ext cx="5302250" cy="414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175050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a:xfrm>
            <a:off x="762000" y="274638"/>
            <a:ext cx="7543800" cy="868362"/>
          </a:xfrm>
        </p:spPr>
        <p:txBody>
          <a:bodyPr/>
          <a:lstStyle/>
          <a:p>
            <a:pPr eaLnBrk="1" hangingPunct="1"/>
            <a:r>
              <a:rPr lang="en-US" altLang="en-US" sz="3200" smtClean="0"/>
              <a:t>The first discovered chaperone was a heat shock protein, hsp70</a:t>
            </a:r>
          </a:p>
        </p:txBody>
      </p:sp>
      <p:sp>
        <p:nvSpPr>
          <p:cNvPr id="19459" name="Rectangle 3"/>
          <p:cNvSpPr>
            <a:spLocks noGrp="1" noChangeArrowheads="1"/>
          </p:cNvSpPr>
          <p:nvPr>
            <p:ph type="body" idx="4294967295"/>
          </p:nvPr>
        </p:nvSpPr>
        <p:spPr>
          <a:xfrm>
            <a:off x="457200" y="1371600"/>
            <a:ext cx="8229600" cy="2667000"/>
          </a:xfrm>
        </p:spPr>
        <p:txBody>
          <a:bodyPr/>
          <a:lstStyle/>
          <a:p>
            <a:pPr eaLnBrk="1" hangingPunct="1">
              <a:lnSpc>
                <a:spcPct val="90000"/>
              </a:lnSpc>
            </a:pPr>
            <a:r>
              <a:rPr lang="en-US" altLang="en-US" sz="2000" smtClean="0"/>
              <a:t>Discovered in Drosophila (fruit flies) when temperature raised from 25</a:t>
            </a:r>
            <a:r>
              <a:rPr lang="en-US" altLang="en-US" sz="2000" smtClean="0">
                <a:cs typeface="Arial" pitchFamily="34" charset="0"/>
              </a:rPr>
              <a:t>°</a:t>
            </a:r>
            <a:r>
              <a:rPr lang="en-US" altLang="en-US" sz="2000" smtClean="0"/>
              <a:t> C to 32</a:t>
            </a:r>
            <a:r>
              <a:rPr lang="en-US" altLang="en-US" sz="2000" smtClean="0">
                <a:cs typeface="Arial" pitchFamily="34" charset="0"/>
              </a:rPr>
              <a:t>°</a:t>
            </a:r>
            <a:r>
              <a:rPr lang="en-US" altLang="en-US" sz="2000" smtClean="0"/>
              <a:t> C</a:t>
            </a:r>
          </a:p>
          <a:p>
            <a:pPr eaLnBrk="1" hangingPunct="1">
              <a:lnSpc>
                <a:spcPct val="90000"/>
              </a:lnSpc>
            </a:pPr>
            <a:r>
              <a:rPr lang="en-US" altLang="en-US" sz="2000" smtClean="0"/>
              <a:t>Found that occurred at normal temperatures in smaller concentrations</a:t>
            </a:r>
          </a:p>
          <a:p>
            <a:pPr eaLnBrk="1" hangingPunct="1">
              <a:lnSpc>
                <a:spcPct val="90000"/>
              </a:lnSpc>
            </a:pPr>
            <a:r>
              <a:rPr lang="en-US" altLang="en-US" sz="2000" smtClean="0"/>
              <a:t>Called hsp70 because 70 kilodaltons in molecular mass (1 H atom has a mass of 1 dalton) </a:t>
            </a:r>
          </a:p>
          <a:p>
            <a:pPr eaLnBrk="1" hangingPunct="1">
              <a:lnSpc>
                <a:spcPct val="90000"/>
              </a:lnSpc>
            </a:pPr>
            <a:r>
              <a:rPr lang="en-US" altLang="en-US" sz="2000" smtClean="0"/>
              <a:t>Hsp60 chaperones found throughout organisms, from bacteria (GroEL) to plants BiP (Rubisco binding protein)</a:t>
            </a:r>
          </a:p>
        </p:txBody>
      </p:sp>
    </p:spTree>
    <p:extLst>
      <p:ext uri="{BB962C8B-B14F-4D97-AF65-F5344CB8AC3E}">
        <p14:creationId xmlns:p14="http://schemas.microsoft.com/office/powerpoint/2010/main" val="171908920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443805"/>
            <a:ext cx="8229600" cy="1384995"/>
          </a:xfrm>
          <a:prstGeom prst="rect">
            <a:avLst/>
          </a:prstGeom>
        </p:spPr>
        <p:txBody>
          <a:bodyPr wrap="square">
            <a:spAutoFit/>
          </a:bodyPr>
          <a:lstStyle/>
          <a:p>
            <a:pPr eaLnBrk="1" hangingPunct="1">
              <a:spcBef>
                <a:spcPct val="50000"/>
              </a:spcBef>
              <a:buFontTx/>
              <a:buNone/>
            </a:pPr>
            <a:r>
              <a:rPr lang="en-US" altLang="en-US" sz="2800" dirty="0" smtClean="0"/>
              <a:t>Clicker question: Why </a:t>
            </a:r>
            <a:r>
              <a:rPr lang="en-US" altLang="en-US" sz="2800" dirty="0"/>
              <a:t>would you need more chaperones to help with protein folding at higher temperatures?</a:t>
            </a:r>
          </a:p>
        </p:txBody>
      </p:sp>
      <p:sp>
        <p:nvSpPr>
          <p:cNvPr id="3" name="TextBox 2"/>
          <p:cNvSpPr txBox="1"/>
          <p:nvPr/>
        </p:nvSpPr>
        <p:spPr>
          <a:xfrm>
            <a:off x="990600" y="1981200"/>
            <a:ext cx="7239000" cy="2677656"/>
          </a:xfrm>
          <a:prstGeom prst="rect">
            <a:avLst/>
          </a:prstGeom>
          <a:noFill/>
        </p:spPr>
        <p:txBody>
          <a:bodyPr wrap="square" rtlCol="0">
            <a:spAutoFit/>
          </a:bodyPr>
          <a:lstStyle/>
          <a:p>
            <a:pPr marL="342900" indent="-342900">
              <a:buFont typeface="+mj-lt"/>
              <a:buAutoNum type="alphaUcPeriod"/>
            </a:pPr>
            <a:r>
              <a:rPr lang="en-US" sz="2400" dirty="0" smtClean="0"/>
              <a:t>More proteins are produced at higher temperatures</a:t>
            </a:r>
          </a:p>
          <a:p>
            <a:pPr marL="342900" indent="-342900">
              <a:buFont typeface="+mj-lt"/>
              <a:buAutoNum type="alphaUcPeriod"/>
            </a:pPr>
            <a:r>
              <a:rPr lang="en-US" sz="2400" dirty="0" smtClean="0"/>
              <a:t>There are relatively more hydrophobic interactions at higher temperatures</a:t>
            </a:r>
          </a:p>
          <a:p>
            <a:pPr marL="342900" indent="-342900">
              <a:buFont typeface="+mj-lt"/>
              <a:buAutoNum type="alphaUcPeriod"/>
            </a:pPr>
            <a:r>
              <a:rPr lang="en-US" sz="2400" dirty="0" smtClean="0"/>
              <a:t>Higher temperatures make free energy and conformational fluctuations larger</a:t>
            </a:r>
          </a:p>
          <a:p>
            <a:pPr marL="342900" indent="-342900">
              <a:buFont typeface="+mj-lt"/>
              <a:buAutoNum type="alphaUcPeriod"/>
            </a:pPr>
            <a:r>
              <a:rPr lang="en-US" sz="2400" dirty="0" smtClean="0"/>
              <a:t>Higher temperatures permit only stable structures</a:t>
            </a:r>
            <a:endParaRPr lang="en-US" sz="2400" dirty="0"/>
          </a:p>
        </p:txBody>
      </p:sp>
    </p:spTree>
    <p:extLst>
      <p:ext uri="{BB962C8B-B14F-4D97-AF65-F5344CB8AC3E}">
        <p14:creationId xmlns:p14="http://schemas.microsoft.com/office/powerpoint/2010/main" val="17982529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idx="4294967295"/>
          </p:nvPr>
        </p:nvSpPr>
        <p:spPr>
          <a:xfrm>
            <a:off x="457200" y="457200"/>
            <a:ext cx="8229600" cy="1143000"/>
          </a:xfrm>
        </p:spPr>
        <p:txBody>
          <a:bodyPr/>
          <a:lstStyle/>
          <a:p>
            <a:pPr eaLnBrk="1" hangingPunct="1"/>
            <a:r>
              <a:rPr lang="en-US" altLang="en-US" sz="2800" smtClean="0"/>
              <a:t>Hsp60 chaperones are another class of large chaperone proteins and are found throughout organisms, from bacteria (GroEL) to plants (BiP)</a:t>
            </a:r>
            <a:br>
              <a:rPr lang="en-US" altLang="en-US" sz="2800" smtClean="0"/>
            </a:br>
            <a:endParaRPr lang="en-US" altLang="en-US" sz="2800" smtClean="0"/>
          </a:p>
        </p:txBody>
      </p:sp>
      <p:sp>
        <p:nvSpPr>
          <p:cNvPr id="20483" name="Rectangle 3"/>
          <p:cNvSpPr>
            <a:spLocks noGrp="1" noChangeArrowheads="1"/>
          </p:cNvSpPr>
          <p:nvPr>
            <p:ph type="body" idx="4294967295"/>
          </p:nvPr>
        </p:nvSpPr>
        <p:spPr>
          <a:xfrm>
            <a:off x="457200" y="4800600"/>
            <a:ext cx="8229600" cy="1828800"/>
          </a:xfrm>
        </p:spPr>
        <p:txBody>
          <a:bodyPr/>
          <a:lstStyle/>
          <a:p>
            <a:pPr eaLnBrk="1" hangingPunct="1"/>
            <a:r>
              <a:rPr lang="en-US" altLang="en-US" sz="1800" smtClean="0"/>
              <a:t>Left: GroEL reconstructed from electron microscope (EM) images</a:t>
            </a:r>
          </a:p>
          <a:p>
            <a:pPr eaLnBrk="1" hangingPunct="1"/>
            <a:r>
              <a:rPr lang="en-US" altLang="en-US" sz="1800" smtClean="0"/>
              <a:t>Middle: GroEL reconstructed from cryo-EM (rotated 90 degrees compared to left figure)</a:t>
            </a:r>
          </a:p>
          <a:p>
            <a:pPr eaLnBrk="1" hangingPunct="1"/>
            <a:r>
              <a:rPr lang="en-US" altLang="en-US" sz="1800" smtClean="0"/>
              <a:t>Right: GroES forms a cap on GroEL and forms a large cavity in which proteins can fold. </a:t>
            </a:r>
          </a:p>
          <a:p>
            <a:pPr eaLnBrk="1" hangingPunct="1"/>
            <a:r>
              <a:rPr lang="en-US" altLang="en-US" sz="1800" smtClean="0"/>
              <a:t>Binding GroES also changes some residues in cavity from nonpolar to polar </a:t>
            </a:r>
          </a:p>
        </p:txBody>
      </p:sp>
      <p:pic>
        <p:nvPicPr>
          <p:cNvPr id="2048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00200"/>
            <a:ext cx="2916238"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9238" y="1600200"/>
            <a:ext cx="4268787"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06255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idx="4294967295"/>
          </p:nvPr>
        </p:nvSpPr>
        <p:spPr>
          <a:xfrm>
            <a:off x="152400" y="152400"/>
            <a:ext cx="8839200" cy="609600"/>
          </a:xfrm>
        </p:spPr>
        <p:txBody>
          <a:bodyPr/>
          <a:lstStyle/>
          <a:p>
            <a:pPr eaLnBrk="1" hangingPunct="1"/>
            <a:r>
              <a:rPr lang="en-US" altLang="en-US" sz="2800" smtClean="0"/>
              <a:t>Steps in GroEL/GroES chaperoning of protein folding</a:t>
            </a:r>
          </a:p>
        </p:txBody>
      </p:sp>
      <p:sp>
        <p:nvSpPr>
          <p:cNvPr id="31747" name="Rectangle 3"/>
          <p:cNvSpPr>
            <a:spLocks noGrp="1" noChangeArrowheads="1"/>
          </p:cNvSpPr>
          <p:nvPr>
            <p:ph type="body" idx="4294967295"/>
          </p:nvPr>
        </p:nvSpPr>
        <p:spPr>
          <a:xfrm>
            <a:off x="457200" y="4038600"/>
            <a:ext cx="8229600" cy="2438400"/>
          </a:xfrm>
        </p:spPr>
        <p:txBody>
          <a:bodyPr/>
          <a:lstStyle/>
          <a:p>
            <a:pPr marL="609600" indent="-609600" eaLnBrk="1" hangingPunct="1">
              <a:buFontTx/>
              <a:buAutoNum type="arabicParenR"/>
            </a:pPr>
            <a:r>
              <a:rPr lang="en-US" altLang="en-US" sz="2000" dirty="0" smtClean="0"/>
              <a:t>Protein enters and binds to hydrophobic proteins in </a:t>
            </a:r>
            <a:r>
              <a:rPr lang="en-US" altLang="en-US" sz="2000" dirty="0" err="1" smtClean="0"/>
              <a:t>GroEL</a:t>
            </a:r>
            <a:r>
              <a:rPr lang="en-US" altLang="en-US" sz="2000" dirty="0" smtClean="0"/>
              <a:t>.</a:t>
            </a:r>
          </a:p>
          <a:p>
            <a:pPr marL="609600" indent="-609600" eaLnBrk="1" hangingPunct="1">
              <a:buFontTx/>
              <a:buAutoNum type="arabicParenR"/>
            </a:pPr>
            <a:r>
              <a:rPr lang="en-US" altLang="en-US" sz="2000" dirty="0" smtClean="0"/>
              <a:t>Binding of ATP allow binding of </a:t>
            </a:r>
            <a:r>
              <a:rPr lang="en-US" altLang="en-US" sz="2000" dirty="0" err="1" smtClean="0"/>
              <a:t>GroES</a:t>
            </a:r>
            <a:r>
              <a:rPr lang="en-US" altLang="en-US" sz="2000" dirty="0" smtClean="0"/>
              <a:t>, which increases size of chamber and dissociates protein from </a:t>
            </a:r>
            <a:r>
              <a:rPr lang="en-US" altLang="en-US" sz="2000" dirty="0" err="1" smtClean="0"/>
              <a:t>GroEL</a:t>
            </a:r>
            <a:endParaRPr lang="en-US" altLang="en-US" sz="2000" dirty="0" smtClean="0"/>
          </a:p>
          <a:p>
            <a:pPr marL="609600" indent="-609600" eaLnBrk="1" hangingPunct="1">
              <a:buFontTx/>
              <a:buAutoNum type="arabicParenR"/>
            </a:pPr>
            <a:r>
              <a:rPr lang="en-US" altLang="en-US" sz="2000" dirty="0" smtClean="0"/>
              <a:t>After 10-15 seconds (eons in molecular time), </a:t>
            </a:r>
            <a:r>
              <a:rPr lang="en-US" altLang="en-US" sz="2000" dirty="0" err="1" smtClean="0"/>
              <a:t>GroES</a:t>
            </a:r>
            <a:r>
              <a:rPr lang="en-US" altLang="en-US" sz="2000" dirty="0" smtClean="0"/>
              <a:t> dissociates from </a:t>
            </a:r>
            <a:r>
              <a:rPr lang="en-US" altLang="en-US" sz="2000" dirty="0" err="1" smtClean="0"/>
              <a:t>GroEL</a:t>
            </a:r>
            <a:r>
              <a:rPr lang="en-US" altLang="en-US" sz="2000" dirty="0" smtClean="0"/>
              <a:t>, and the protein is ejected.</a:t>
            </a:r>
          </a:p>
          <a:p>
            <a:pPr marL="609600" indent="-609600" eaLnBrk="1" hangingPunct="1">
              <a:buFontTx/>
              <a:buAutoNum type="arabicParenR"/>
            </a:pPr>
            <a:r>
              <a:rPr lang="en-US" altLang="en-US" sz="2000" dirty="0" smtClean="0"/>
              <a:t>A </a:t>
            </a:r>
            <a:r>
              <a:rPr lang="en-US" altLang="en-US" sz="2000" dirty="0" err="1" smtClean="0"/>
              <a:t>misfolded</a:t>
            </a:r>
            <a:r>
              <a:rPr lang="en-US" altLang="en-US" sz="2000" dirty="0" smtClean="0"/>
              <a:t> protein may undergo the cycle again</a:t>
            </a:r>
          </a:p>
          <a:p>
            <a:pPr marL="609600" indent="-609600" eaLnBrk="1" hangingPunct="1">
              <a:buFontTx/>
              <a:buAutoNum type="arabicParenR"/>
            </a:pPr>
            <a:endParaRPr lang="en-US" altLang="en-US" sz="2000" dirty="0" smtClean="0"/>
          </a:p>
          <a:p>
            <a:pPr marL="609600" indent="-609600" eaLnBrk="1" hangingPunct="1">
              <a:buFontTx/>
              <a:buAutoNum type="arabicParenR"/>
            </a:pPr>
            <a:endParaRPr lang="en-US" altLang="en-US" sz="2000" dirty="0" smtClean="0"/>
          </a:p>
        </p:txBody>
      </p:sp>
      <p:pic>
        <p:nvPicPr>
          <p:cNvPr id="21508" name="Picture 4"/>
          <p:cNvPicPr>
            <a:picLocks noChangeAspect="1" noChangeArrowheads="1"/>
          </p:cNvPicPr>
          <p:nvPr/>
        </p:nvPicPr>
        <p:blipFill>
          <a:blip r:embed="rId3">
            <a:extLst>
              <a:ext uri="{28A0092B-C50C-407E-A947-70E740481C1C}">
                <a14:useLocalDpi xmlns:a14="http://schemas.microsoft.com/office/drawing/2010/main" val="0"/>
              </a:ext>
            </a:extLst>
          </a:blip>
          <a:srcRect b="4335"/>
          <a:stretch>
            <a:fillRect/>
          </a:stretch>
        </p:blipFill>
        <p:spPr bwMode="auto">
          <a:xfrm>
            <a:off x="1371600" y="838200"/>
            <a:ext cx="6399213" cy="302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59257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74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sz="2800" dirty="0" smtClean="0"/>
              <a:t>Chaperones reduce the probability of forming partially folded states or amorphous aggregates</a:t>
            </a:r>
          </a:p>
        </p:txBody>
      </p:sp>
      <p:sp>
        <p:nvSpPr>
          <p:cNvPr id="22531" name="Rectangle 3"/>
          <p:cNvSpPr>
            <a:spLocks noGrp="1" noChangeArrowheads="1"/>
          </p:cNvSpPr>
          <p:nvPr>
            <p:ph type="body" idx="1"/>
          </p:nvPr>
        </p:nvSpPr>
        <p:spPr/>
        <p:txBody>
          <a:bodyPr/>
          <a:lstStyle/>
          <a:p>
            <a:endParaRPr lang="en-US" altLang="en-US" smtClean="0"/>
          </a:p>
        </p:txBody>
      </p:sp>
      <p:pic>
        <p:nvPicPr>
          <p:cNvPr id="2253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0475" y="1963738"/>
            <a:ext cx="4083050" cy="420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33" name="Text Box 5"/>
          <p:cNvSpPr txBox="1">
            <a:spLocks noChangeArrowheads="1"/>
          </p:cNvSpPr>
          <p:nvPr/>
        </p:nvSpPr>
        <p:spPr bwMode="auto">
          <a:xfrm>
            <a:off x="5638800" y="6248400"/>
            <a:ext cx="3200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50000"/>
              </a:spcBef>
              <a:buFontTx/>
              <a:buNone/>
            </a:pPr>
            <a:r>
              <a:rPr lang="en-US" altLang="en-US" sz="1800"/>
              <a:t>Hartl et al. 2011</a:t>
            </a:r>
          </a:p>
        </p:txBody>
      </p:sp>
    </p:spTree>
    <p:extLst>
      <p:ext uri="{BB962C8B-B14F-4D97-AF65-F5344CB8AC3E}">
        <p14:creationId xmlns:p14="http://schemas.microsoft.com/office/powerpoint/2010/main" val="48199159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idx="4294967295"/>
          </p:nvPr>
        </p:nvSpPr>
        <p:spPr>
          <a:xfrm>
            <a:off x="457200" y="152400"/>
            <a:ext cx="8229600" cy="715963"/>
          </a:xfrm>
        </p:spPr>
        <p:txBody>
          <a:bodyPr/>
          <a:lstStyle/>
          <a:p>
            <a:pPr eaLnBrk="1" hangingPunct="1"/>
            <a:r>
              <a:rPr lang="en-US" altLang="en-US" sz="3200" smtClean="0"/>
              <a:t>Paths and time courses of protein folding</a:t>
            </a:r>
          </a:p>
        </p:txBody>
      </p:sp>
      <p:sp>
        <p:nvSpPr>
          <p:cNvPr id="23555" name="Rectangle 3"/>
          <p:cNvSpPr>
            <a:spLocks noGrp="1" noChangeArrowheads="1"/>
          </p:cNvSpPr>
          <p:nvPr>
            <p:ph type="body" idx="4294967295"/>
          </p:nvPr>
        </p:nvSpPr>
        <p:spPr>
          <a:xfrm>
            <a:off x="76200" y="4191000"/>
            <a:ext cx="8915400" cy="1676400"/>
          </a:xfrm>
        </p:spPr>
        <p:txBody>
          <a:bodyPr/>
          <a:lstStyle/>
          <a:p>
            <a:pPr eaLnBrk="1" hangingPunct="1"/>
            <a:r>
              <a:rPr lang="en-US" altLang="en-US" sz="2400" smtClean="0"/>
              <a:t>If needed, chaperones assist protein folding. </a:t>
            </a:r>
          </a:p>
          <a:p>
            <a:pPr eaLnBrk="1" hangingPunct="1"/>
            <a:r>
              <a:rPr lang="en-US" altLang="en-US" sz="2400" smtClean="0"/>
              <a:t>If still detect misfolding, the misfolded protein is digested</a:t>
            </a:r>
          </a:p>
          <a:p>
            <a:pPr eaLnBrk="1" hangingPunct="1"/>
            <a:r>
              <a:rPr lang="en-US" altLang="en-US" sz="2400" smtClean="0"/>
              <a:t>This quality control is to prevent dysfunction and aggregation</a:t>
            </a:r>
          </a:p>
        </p:txBody>
      </p:sp>
      <p:pic>
        <p:nvPicPr>
          <p:cNvPr id="23556" name="Picture 7" descr="ch6f8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914400"/>
            <a:ext cx="8062913" cy="316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Text Box 8"/>
          <p:cNvSpPr txBox="1">
            <a:spLocks noChangeArrowheads="1"/>
          </p:cNvSpPr>
          <p:nvPr/>
        </p:nvSpPr>
        <p:spPr bwMode="auto">
          <a:xfrm>
            <a:off x="4495800" y="6248400"/>
            <a:ext cx="4419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50000"/>
              </a:spcBef>
              <a:buFontTx/>
              <a:buNone/>
            </a:pPr>
            <a:r>
              <a:rPr lang="en-US" altLang="en-US" sz="1600"/>
              <a:t>Alberts et al.,  </a:t>
            </a:r>
            <a:r>
              <a:rPr lang="en-US" altLang="en-US" sz="1600" u="sng"/>
              <a:t>Molecular Biology of the Cell</a:t>
            </a:r>
          </a:p>
        </p:txBody>
      </p:sp>
    </p:spTree>
    <p:extLst>
      <p:ext uri="{BB962C8B-B14F-4D97-AF65-F5344CB8AC3E}">
        <p14:creationId xmlns:p14="http://schemas.microsoft.com/office/powerpoint/2010/main" val="188928738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57200" y="274638"/>
            <a:ext cx="8229600" cy="639762"/>
          </a:xfrm>
        </p:spPr>
        <p:txBody>
          <a:bodyPr/>
          <a:lstStyle/>
          <a:p>
            <a:r>
              <a:rPr lang="en-US" altLang="en-US" sz="3200" smtClean="0"/>
              <a:t>Protein homeostasis (proteostasis) network</a:t>
            </a:r>
          </a:p>
        </p:txBody>
      </p:sp>
      <p:sp>
        <p:nvSpPr>
          <p:cNvPr id="24579" name="Rectangle 3"/>
          <p:cNvSpPr>
            <a:spLocks noGrp="1" noChangeArrowheads="1"/>
          </p:cNvSpPr>
          <p:nvPr>
            <p:ph type="body" idx="1"/>
          </p:nvPr>
        </p:nvSpPr>
        <p:spPr/>
        <p:txBody>
          <a:bodyPr/>
          <a:lstStyle/>
          <a:p>
            <a:endParaRPr lang="en-US" altLang="en-US" smtClean="0"/>
          </a:p>
        </p:txBody>
      </p:sp>
      <p:pic>
        <p:nvPicPr>
          <p:cNvPr id="24580" name="Picture 4"/>
          <p:cNvPicPr>
            <a:picLocks noChangeAspect="1" noChangeArrowheads="1"/>
          </p:cNvPicPr>
          <p:nvPr/>
        </p:nvPicPr>
        <p:blipFill>
          <a:blip r:embed="rId2">
            <a:lum contrast="20000"/>
            <a:extLst>
              <a:ext uri="{28A0092B-C50C-407E-A947-70E740481C1C}">
                <a14:useLocalDpi xmlns:a14="http://schemas.microsoft.com/office/drawing/2010/main" val="0"/>
              </a:ext>
            </a:extLst>
          </a:blip>
          <a:srcRect/>
          <a:stretch>
            <a:fillRect/>
          </a:stretch>
        </p:blipFill>
        <p:spPr bwMode="auto">
          <a:xfrm>
            <a:off x="982662" y="1137779"/>
            <a:ext cx="7170738" cy="5034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581" name="Text Box 5"/>
          <p:cNvSpPr txBox="1">
            <a:spLocks noChangeArrowheads="1"/>
          </p:cNvSpPr>
          <p:nvPr/>
        </p:nvSpPr>
        <p:spPr bwMode="auto">
          <a:xfrm>
            <a:off x="5638800" y="6248400"/>
            <a:ext cx="3200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50000"/>
              </a:spcBef>
              <a:buFontTx/>
              <a:buNone/>
            </a:pPr>
            <a:r>
              <a:rPr lang="en-US" altLang="en-US" sz="1800"/>
              <a:t>Hartl et al. 2011</a:t>
            </a:r>
          </a:p>
        </p:txBody>
      </p:sp>
    </p:spTree>
    <p:extLst>
      <p:ext uri="{BB962C8B-B14F-4D97-AF65-F5344CB8AC3E}">
        <p14:creationId xmlns:p14="http://schemas.microsoft.com/office/powerpoint/2010/main" val="91626259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2"/>
          <p:cNvSpPr>
            <a:spLocks noGrp="1"/>
          </p:cNvSpPr>
          <p:nvPr>
            <p:ph idx="4294967295"/>
          </p:nvPr>
        </p:nvSpPr>
        <p:spPr/>
        <p:txBody>
          <a:bodyPr/>
          <a:lstStyle/>
          <a:p>
            <a:r>
              <a:rPr lang="en-US" altLang="en-US" sz="2800" smtClean="0"/>
              <a:t>Alzheimer’s disease (AD) involves misfolded proteins that accumulate in the brains of affected individuals.</a:t>
            </a:r>
          </a:p>
          <a:p>
            <a:pPr lvl="1"/>
            <a:r>
              <a:rPr lang="en-US" altLang="en-US" sz="2400" smtClean="0"/>
              <a:t>A membrane-bound protein in brain neurons, called </a:t>
            </a:r>
            <a:r>
              <a:rPr lang="en-US" altLang="en-US" sz="2400" i="1" smtClean="0"/>
              <a:t>amyloid precursor protein (APP)</a:t>
            </a:r>
            <a:r>
              <a:rPr lang="en-US" altLang="en-US" sz="2400" smtClean="0"/>
              <a:t>, is cleaved by two secretase enzymes.</a:t>
            </a:r>
          </a:p>
          <a:p>
            <a:pPr lvl="1"/>
            <a:r>
              <a:rPr lang="en-US" altLang="en-US" sz="2400" smtClean="0"/>
              <a:t>In individuals genetically predisposed to AD one of the cleavage products is A</a:t>
            </a:r>
            <a:r>
              <a:rPr lang="el-GR" altLang="en-US" sz="2400" smtClean="0"/>
              <a:t>β</a:t>
            </a:r>
            <a:r>
              <a:rPr lang="en-US" altLang="en-US" sz="2400" smtClean="0"/>
              <a:t>42, a protein that misfolds  and self-associates into amyloid plaques.</a:t>
            </a:r>
          </a:p>
          <a:p>
            <a:pPr lvl="1">
              <a:buFontTx/>
              <a:buNone/>
            </a:pPr>
            <a:endParaRPr lang="en-US" altLang="en-US" sz="2400" smtClean="0"/>
          </a:p>
        </p:txBody>
      </p:sp>
    </p:spTree>
    <p:extLst>
      <p:ext uri="{BB962C8B-B14F-4D97-AF65-F5344CB8AC3E}">
        <p14:creationId xmlns:p14="http://schemas.microsoft.com/office/powerpoint/2010/main" val="126580103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idx="4294967295"/>
          </p:nvPr>
        </p:nvSpPr>
        <p:spPr/>
        <p:txBody>
          <a:bodyPr/>
          <a:lstStyle/>
          <a:p>
            <a:r>
              <a:rPr lang="en-US" altLang="en-US" sz="3200" smtClean="0"/>
              <a:t>Alzheimer’s disease</a:t>
            </a:r>
          </a:p>
        </p:txBody>
      </p:sp>
      <p:pic>
        <p:nvPicPr>
          <p:cNvPr id="26627" name="Picture 5" descr="karp6_fig_hp02_02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88" y="1766888"/>
            <a:ext cx="3984625" cy="35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8" name="Picture 6" descr="karp6_fig_hp02_02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71975" y="1712913"/>
            <a:ext cx="4579938" cy="35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3886200" y="6172200"/>
            <a:ext cx="4800600" cy="369332"/>
          </a:xfrm>
          <a:prstGeom prst="rect">
            <a:avLst/>
          </a:prstGeom>
          <a:noFill/>
        </p:spPr>
        <p:txBody>
          <a:bodyPr wrap="square" rtlCol="0">
            <a:spAutoFit/>
          </a:bodyPr>
          <a:lstStyle/>
          <a:p>
            <a:r>
              <a:rPr lang="en-US" dirty="0" smtClean="0"/>
              <a:t>End of material for Exam 1</a:t>
            </a:r>
            <a:endParaRPr lang="en-US" dirty="0"/>
          </a:p>
        </p:txBody>
      </p:sp>
    </p:spTree>
    <p:extLst>
      <p:ext uri="{BB962C8B-B14F-4D97-AF65-F5344CB8AC3E}">
        <p14:creationId xmlns:p14="http://schemas.microsoft.com/office/powerpoint/2010/main" val="26684708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a:xfrm>
            <a:off x="457200" y="274638"/>
            <a:ext cx="8229600" cy="639762"/>
          </a:xfrm>
        </p:spPr>
        <p:txBody>
          <a:bodyPr/>
          <a:lstStyle/>
          <a:p>
            <a:pPr eaLnBrk="1" hangingPunct="1"/>
            <a:r>
              <a:rPr lang="en-US" altLang="en-US" sz="3200" smtClean="0">
                <a:ea typeface="ＭＳ Ｐゴシック" pitchFamily="34" charset="-128"/>
              </a:rPr>
              <a:t>Chromatography</a:t>
            </a:r>
          </a:p>
        </p:txBody>
      </p:sp>
      <p:sp>
        <p:nvSpPr>
          <p:cNvPr id="286723" name="Rectangle 3"/>
          <p:cNvSpPr>
            <a:spLocks noGrp="1" noChangeArrowheads="1"/>
          </p:cNvSpPr>
          <p:nvPr>
            <p:ph type="body" idx="1"/>
          </p:nvPr>
        </p:nvSpPr>
        <p:spPr>
          <a:xfrm>
            <a:off x="4876800" y="1219200"/>
            <a:ext cx="4038600" cy="4906963"/>
          </a:xfrm>
        </p:spPr>
        <p:txBody>
          <a:bodyPr/>
          <a:lstStyle/>
          <a:p>
            <a:pPr eaLnBrk="1" hangingPunct="1"/>
            <a:r>
              <a:rPr lang="en-US" altLang="en-US" sz="2000" smtClean="0">
                <a:ea typeface="ＭＳ Ｐゴシック" pitchFamily="34" charset="-128"/>
              </a:rPr>
              <a:t>Mixture fractionated as it moves through a porous matrix</a:t>
            </a:r>
          </a:p>
          <a:p>
            <a:pPr eaLnBrk="1" hangingPunct="1"/>
            <a:r>
              <a:rPr lang="en-US" altLang="en-US" sz="2000" b="1" smtClean="0">
                <a:ea typeface="ＭＳ Ｐゴシック" pitchFamily="34" charset="-128"/>
              </a:rPr>
              <a:t>Mobile phase</a:t>
            </a:r>
            <a:r>
              <a:rPr lang="en-US" altLang="en-US" sz="2000" smtClean="0">
                <a:ea typeface="ＭＳ Ｐゴシック" pitchFamily="34" charset="-128"/>
              </a:rPr>
              <a:t>, protein in solvent</a:t>
            </a:r>
          </a:p>
          <a:p>
            <a:pPr eaLnBrk="1" hangingPunct="1"/>
            <a:r>
              <a:rPr lang="en-US" altLang="en-US" sz="2000" b="1" smtClean="0">
                <a:ea typeface="ＭＳ Ｐゴシック" pitchFamily="34" charset="-128"/>
              </a:rPr>
              <a:t>Immobile phase</a:t>
            </a:r>
            <a:r>
              <a:rPr lang="en-US" altLang="en-US" sz="2000" smtClean="0">
                <a:ea typeface="ＭＳ Ｐゴシック" pitchFamily="34" charset="-128"/>
              </a:rPr>
              <a:t>, protein caught in matrix</a:t>
            </a:r>
          </a:p>
          <a:p>
            <a:pPr eaLnBrk="1" hangingPunct="1"/>
            <a:r>
              <a:rPr lang="en-US" altLang="en-US" sz="2000" smtClean="0">
                <a:ea typeface="ＭＳ Ｐゴシック" pitchFamily="34" charset="-128"/>
              </a:rPr>
              <a:t>Fractions of solvent are captured at different time points</a:t>
            </a:r>
          </a:p>
          <a:p>
            <a:pPr eaLnBrk="1" hangingPunct="1"/>
            <a:r>
              <a:rPr lang="en-US" altLang="en-US" sz="2000" smtClean="0">
                <a:ea typeface="ＭＳ Ｐゴシック" pitchFamily="34" charset="-128"/>
              </a:rPr>
              <a:t>Proteins with least matrix affinity in first fraction, those with most in later fractions or captured in matrix</a:t>
            </a:r>
          </a:p>
        </p:txBody>
      </p:sp>
      <p:pic>
        <p:nvPicPr>
          <p:cNvPr id="7475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5788" y="1447800"/>
            <a:ext cx="4214812" cy="418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93278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72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72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672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6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2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0200" y="1371600"/>
            <a:ext cx="5867400" cy="523220"/>
          </a:xfrm>
          <a:prstGeom prst="rect">
            <a:avLst/>
          </a:prstGeom>
          <a:noFill/>
        </p:spPr>
        <p:txBody>
          <a:bodyPr wrap="square" rtlCol="0">
            <a:spAutoFit/>
          </a:bodyPr>
          <a:lstStyle/>
          <a:p>
            <a:pPr algn="ctr"/>
            <a:r>
              <a:rPr lang="en-US" sz="2800" dirty="0" smtClean="0"/>
              <a:t>End of material for exam 1</a:t>
            </a:r>
            <a:endParaRPr lang="en-US" sz="2800" dirty="0"/>
          </a:p>
        </p:txBody>
      </p:sp>
    </p:spTree>
    <p:extLst>
      <p:ext uri="{BB962C8B-B14F-4D97-AF65-F5344CB8AC3E}">
        <p14:creationId xmlns:p14="http://schemas.microsoft.com/office/powerpoint/2010/main" val="34965430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6082" name="Rectangle 3"/>
          <p:cNvSpPr>
            <a:spLocks noGrp="1" noChangeArrowheads="1"/>
          </p:cNvSpPr>
          <p:nvPr>
            <p:ph idx="1"/>
          </p:nvPr>
        </p:nvSpPr>
        <p:spPr/>
        <p:txBody>
          <a:bodyPr/>
          <a:lstStyle/>
          <a:p>
            <a:pPr>
              <a:lnSpc>
                <a:spcPct val="90000"/>
              </a:lnSpc>
            </a:pPr>
            <a:r>
              <a:rPr lang="en-US" sz="2400" dirty="0">
                <a:latin typeface="Arial" charset="0"/>
              </a:rPr>
              <a:t>No amount of experimentation can ever prove me right; a single experiment can prove me wrong. </a:t>
            </a:r>
            <a:br>
              <a:rPr lang="en-US" sz="2400" dirty="0">
                <a:latin typeface="Arial" charset="0"/>
              </a:rPr>
            </a:br>
            <a:r>
              <a:rPr lang="en-US" sz="2400" dirty="0">
                <a:latin typeface="Arial" charset="0"/>
                <a:hlinkClick r:id="rId2"/>
              </a:rPr>
              <a:t>Albert Einstein</a:t>
            </a:r>
            <a:endParaRPr lang="en-US" sz="2400" dirty="0">
              <a:latin typeface="Arial" charset="0"/>
            </a:endParaRPr>
          </a:p>
          <a:p>
            <a:pPr>
              <a:lnSpc>
                <a:spcPct val="90000"/>
              </a:lnSpc>
            </a:pPr>
            <a:r>
              <a:rPr lang="en-US" sz="2400" dirty="0">
                <a:latin typeface="Arial" charset="0"/>
              </a:rPr>
              <a:t>It doesn't matter how beautiful your theory is, it doesn't matter how smart you are. If it doesn't agree with experiment, it's wrong. </a:t>
            </a:r>
            <a:br>
              <a:rPr lang="en-US" sz="2400" dirty="0">
                <a:latin typeface="Arial" charset="0"/>
              </a:rPr>
            </a:br>
            <a:r>
              <a:rPr lang="en-US" sz="2400" dirty="0">
                <a:latin typeface="Arial" charset="0"/>
                <a:hlinkClick r:id="rId3"/>
              </a:rPr>
              <a:t>Richard P. Feynman</a:t>
            </a:r>
            <a:r>
              <a:rPr lang="en-US" sz="2400" dirty="0">
                <a:latin typeface="Arial" charset="0"/>
              </a:rPr>
              <a:t> </a:t>
            </a:r>
            <a:br>
              <a:rPr lang="en-US" sz="2400" dirty="0">
                <a:latin typeface="Arial" charset="0"/>
              </a:rPr>
            </a:br>
            <a:endParaRPr lang="en-US" sz="2400" dirty="0">
              <a:latin typeface="Arial" charset="0"/>
            </a:endParaRPr>
          </a:p>
        </p:txBody>
      </p:sp>
    </p:spTree>
    <p:extLst>
      <p:ext uri="{BB962C8B-B14F-4D97-AF65-F5344CB8AC3E}">
        <p14:creationId xmlns:p14="http://schemas.microsoft.com/office/powerpoint/2010/main" val="207234340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a:xfrm>
            <a:off x="457200" y="274638"/>
            <a:ext cx="8229600" cy="715962"/>
          </a:xfrm>
        </p:spPr>
        <p:txBody>
          <a:bodyPr/>
          <a:lstStyle/>
          <a:p>
            <a:r>
              <a:rPr lang="en-US" sz="3200">
                <a:latin typeface="Arial" charset="0"/>
              </a:rPr>
              <a:t>Turning observations into hypotheses</a:t>
            </a:r>
          </a:p>
        </p:txBody>
      </p:sp>
      <p:sp>
        <p:nvSpPr>
          <p:cNvPr id="47106" name="Rectangle 3"/>
          <p:cNvSpPr>
            <a:spLocks noGrp="1" noChangeArrowheads="1"/>
          </p:cNvSpPr>
          <p:nvPr>
            <p:ph type="body" idx="1"/>
          </p:nvPr>
        </p:nvSpPr>
        <p:spPr>
          <a:xfrm>
            <a:off x="457200" y="1066800"/>
            <a:ext cx="8229600" cy="5059363"/>
          </a:xfrm>
        </p:spPr>
        <p:txBody>
          <a:bodyPr/>
          <a:lstStyle/>
          <a:p>
            <a:r>
              <a:rPr lang="en-US" sz="2400" dirty="0">
                <a:latin typeface="Arial" charset="0"/>
              </a:rPr>
              <a:t>You are deep sea diving in Hawaii over winter break. 25 meters down, you notice a series of flashes of colored light. Swimming closer, it is coming from some nearby fish. You are able to catch a few (turns out that they are not endangered) and return them to your home </a:t>
            </a:r>
            <a:r>
              <a:rPr lang="en-US" sz="2400" dirty="0" smtClean="0">
                <a:latin typeface="Arial" charset="0"/>
              </a:rPr>
              <a:t>laboratory</a:t>
            </a:r>
            <a:r>
              <a:rPr lang="en-US" sz="2400" dirty="0">
                <a:latin typeface="Arial" charset="0"/>
              </a:rPr>
              <a:t>.</a:t>
            </a:r>
          </a:p>
          <a:p>
            <a:r>
              <a:rPr lang="en-US" sz="2400" dirty="0">
                <a:latin typeface="Arial" charset="0"/>
              </a:rPr>
              <a:t>Over the next few days, you notice that their flashing behavior does not occur for at least an hour after their water has been changed.</a:t>
            </a:r>
          </a:p>
          <a:p>
            <a:r>
              <a:rPr lang="en-US" sz="2400" u="sng" dirty="0">
                <a:latin typeface="Arial" charset="0"/>
              </a:rPr>
              <a:t>Write down a hypothesis regarding why this might be.</a:t>
            </a:r>
          </a:p>
          <a:p>
            <a:r>
              <a:rPr lang="en-US" sz="2400" dirty="0">
                <a:latin typeface="Arial" charset="0"/>
              </a:rPr>
              <a:t>What additional observations or information would you want to refine this hypothesis?</a:t>
            </a:r>
          </a:p>
          <a:p>
            <a:endParaRPr lang="en-US" sz="2400" dirty="0">
              <a:latin typeface="Arial" charset="0"/>
            </a:endParaRPr>
          </a:p>
        </p:txBody>
      </p:sp>
    </p:spTree>
    <p:extLst>
      <p:ext uri="{BB962C8B-B14F-4D97-AF65-F5344CB8AC3E}">
        <p14:creationId xmlns:p14="http://schemas.microsoft.com/office/powerpoint/2010/main" val="419573686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a:xfrm>
            <a:off x="152400" y="274638"/>
            <a:ext cx="8686800" cy="868362"/>
          </a:xfrm>
        </p:spPr>
        <p:txBody>
          <a:bodyPr/>
          <a:lstStyle/>
          <a:p>
            <a:r>
              <a:rPr lang="en-US" sz="3200">
                <a:latin typeface="Arial" charset="0"/>
              </a:rPr>
              <a:t>Hypotheses arise from a combination of observations, experiences, and logic</a:t>
            </a:r>
          </a:p>
        </p:txBody>
      </p:sp>
      <p:sp>
        <p:nvSpPr>
          <p:cNvPr id="49154" name="Rectangle 3"/>
          <p:cNvSpPr>
            <a:spLocks noGrp="1" noChangeArrowheads="1"/>
          </p:cNvSpPr>
          <p:nvPr>
            <p:ph type="body" idx="1"/>
          </p:nvPr>
        </p:nvSpPr>
        <p:spPr>
          <a:xfrm>
            <a:off x="457200" y="1600200"/>
            <a:ext cx="8229600" cy="4876800"/>
          </a:xfrm>
        </p:spPr>
        <p:txBody>
          <a:bodyPr>
            <a:normAutofit/>
          </a:bodyPr>
          <a:lstStyle/>
          <a:p>
            <a:pPr>
              <a:lnSpc>
                <a:spcPct val="80000"/>
              </a:lnSpc>
            </a:pPr>
            <a:r>
              <a:rPr lang="en-US" sz="2400" dirty="0">
                <a:latin typeface="Arial" charset="0"/>
              </a:rPr>
              <a:t>A hypothesis is a specific statement in which you propose a </a:t>
            </a:r>
            <a:r>
              <a:rPr lang="en-US" sz="2400" u="sng" dirty="0">
                <a:latin typeface="Arial" charset="0"/>
              </a:rPr>
              <a:t>testable</a:t>
            </a:r>
            <a:r>
              <a:rPr lang="en-US" sz="2400" dirty="0">
                <a:latin typeface="Arial" charset="0"/>
              </a:rPr>
              <a:t> theory to explain your observations, including the important variables. </a:t>
            </a:r>
          </a:p>
          <a:p>
            <a:pPr>
              <a:lnSpc>
                <a:spcPct val="80000"/>
              </a:lnSpc>
            </a:pPr>
            <a:r>
              <a:rPr lang="en-US" sz="2400" dirty="0">
                <a:latin typeface="Arial" charset="0"/>
              </a:rPr>
              <a:t>It can be narrow to explain a small group of observations (e.g. An altered shooting arm angle is causing </a:t>
            </a:r>
            <a:r>
              <a:rPr lang="en-US" sz="2400" dirty="0" smtClean="0">
                <a:latin typeface="Arial" charset="0"/>
              </a:rPr>
              <a:t>Tim Duncan </a:t>
            </a:r>
            <a:r>
              <a:rPr lang="en-US" sz="2400" dirty="0">
                <a:latin typeface="Arial" charset="0"/>
              </a:rPr>
              <a:t>to miss free throws.) or </a:t>
            </a:r>
            <a:r>
              <a:rPr lang="en-US" sz="2400" dirty="0" smtClean="0">
                <a:latin typeface="Arial" charset="0"/>
              </a:rPr>
              <a:t>broad to </a:t>
            </a:r>
            <a:r>
              <a:rPr lang="en-US" sz="2400" dirty="0">
                <a:latin typeface="Arial" charset="0"/>
              </a:rPr>
              <a:t>explain a large group of observations (e.g. Darwin</a:t>
            </a:r>
            <a:r>
              <a:rPr lang="ja-JP" altLang="en-US" sz="2400" dirty="0">
                <a:latin typeface="Arial" charset="0"/>
              </a:rPr>
              <a:t>’</a:t>
            </a:r>
            <a:r>
              <a:rPr lang="en-US" altLang="ja-JP" sz="2400" dirty="0">
                <a:latin typeface="Arial" charset="0"/>
              </a:rPr>
              <a:t>s theory of evolution). </a:t>
            </a:r>
          </a:p>
          <a:p>
            <a:pPr>
              <a:lnSpc>
                <a:spcPct val="80000"/>
              </a:lnSpc>
            </a:pPr>
            <a:r>
              <a:rPr lang="en-US" sz="2400" dirty="0">
                <a:latin typeface="Arial" charset="0"/>
              </a:rPr>
              <a:t>The hypothesis should </a:t>
            </a:r>
            <a:r>
              <a:rPr lang="en-US" sz="2400" u="sng" dirty="0">
                <a:latin typeface="Arial" charset="0"/>
              </a:rPr>
              <a:t>lead to predictions </a:t>
            </a:r>
            <a:r>
              <a:rPr lang="en-US" sz="2400" dirty="0">
                <a:latin typeface="Arial" charset="0"/>
              </a:rPr>
              <a:t>of an experimental outcome (a measured dependent variable) based on your manipulation of one or more independent variables that you have deemed important based on your </a:t>
            </a:r>
            <a:r>
              <a:rPr lang="en-US" sz="2400" dirty="0" smtClean="0">
                <a:latin typeface="Arial" charset="0"/>
              </a:rPr>
              <a:t>observations, previous studies </a:t>
            </a:r>
            <a:r>
              <a:rPr lang="en-US" sz="2400" dirty="0">
                <a:latin typeface="Arial" charset="0"/>
              </a:rPr>
              <a:t>and logic. </a:t>
            </a:r>
          </a:p>
          <a:p>
            <a:pPr>
              <a:lnSpc>
                <a:spcPct val="80000"/>
              </a:lnSpc>
            </a:pPr>
            <a:r>
              <a:rPr lang="en-US" sz="2400" dirty="0">
                <a:latin typeface="Arial" charset="0"/>
              </a:rPr>
              <a:t>It should be testable and should direct the way that you set up experiments to test the hypothesis. </a:t>
            </a:r>
          </a:p>
        </p:txBody>
      </p:sp>
    </p:spTree>
    <p:extLst>
      <p:ext uri="{BB962C8B-B14F-4D97-AF65-F5344CB8AC3E}">
        <p14:creationId xmlns:p14="http://schemas.microsoft.com/office/powerpoint/2010/main" val="65170489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ChangeArrowheads="1"/>
          </p:cNvSpPr>
          <p:nvPr>
            <p:ph type="title"/>
          </p:nvPr>
        </p:nvSpPr>
        <p:spPr>
          <a:xfrm>
            <a:off x="457200" y="274638"/>
            <a:ext cx="8229600" cy="715962"/>
          </a:xfrm>
        </p:spPr>
        <p:txBody>
          <a:bodyPr/>
          <a:lstStyle/>
          <a:p>
            <a:r>
              <a:rPr lang="en-US" sz="3200">
                <a:latin typeface="Arial" charset="0"/>
              </a:rPr>
              <a:t>Modern research is </a:t>
            </a:r>
            <a:r>
              <a:rPr lang="ja-JP" altLang="en-US" sz="3200">
                <a:latin typeface="Arial" charset="0"/>
              </a:rPr>
              <a:t>“</a:t>
            </a:r>
            <a:r>
              <a:rPr lang="en-US" altLang="ja-JP" sz="3200">
                <a:latin typeface="Arial" charset="0"/>
              </a:rPr>
              <a:t>hypothesis-driven</a:t>
            </a:r>
            <a:r>
              <a:rPr lang="ja-JP" altLang="en-US" sz="3200">
                <a:latin typeface="Arial" charset="0"/>
              </a:rPr>
              <a:t>”</a:t>
            </a:r>
            <a:endParaRPr lang="en-US" sz="3200">
              <a:latin typeface="Arial" charset="0"/>
            </a:endParaRPr>
          </a:p>
        </p:txBody>
      </p:sp>
      <p:sp>
        <p:nvSpPr>
          <p:cNvPr id="51202" name="Rectangle 3"/>
          <p:cNvSpPr>
            <a:spLocks noGrp="1" noChangeArrowheads="1"/>
          </p:cNvSpPr>
          <p:nvPr>
            <p:ph type="body" idx="1"/>
          </p:nvPr>
        </p:nvSpPr>
        <p:spPr>
          <a:xfrm>
            <a:off x="228600" y="1143000"/>
            <a:ext cx="8686800" cy="4525963"/>
          </a:xfrm>
        </p:spPr>
        <p:txBody>
          <a:bodyPr/>
          <a:lstStyle/>
          <a:p>
            <a:r>
              <a:rPr lang="en-US" sz="2400">
                <a:latin typeface="Arial" charset="0"/>
              </a:rPr>
              <a:t>Two reasonable links for understanding the hypothesis statement are:</a:t>
            </a:r>
            <a:endParaRPr lang="en-US" sz="2400">
              <a:latin typeface="Arial" charset="0"/>
              <a:hlinkClick r:id=""/>
            </a:endParaRPr>
          </a:p>
          <a:p>
            <a:r>
              <a:rPr lang="en-US" sz="2400">
                <a:latin typeface="Arial" charset="0"/>
                <a:hlinkClick r:id=""/>
              </a:rPr>
              <a:t>http://www.experiment-resources.com/how-to-write-a-hypothesis.html</a:t>
            </a:r>
          </a:p>
          <a:p>
            <a:r>
              <a:rPr lang="en-US" sz="2400">
                <a:latin typeface="Arial" charset="0"/>
                <a:hlinkClick r:id=""/>
              </a:rPr>
              <a:t>http://www.accessexcellence.org/LC/TL/filson/writhypo.php</a:t>
            </a:r>
            <a:endParaRPr lang="en-US" sz="2400">
              <a:latin typeface="Arial" charset="0"/>
            </a:endParaRPr>
          </a:p>
        </p:txBody>
      </p:sp>
    </p:spTree>
    <p:extLst>
      <p:ext uri="{BB962C8B-B14F-4D97-AF65-F5344CB8AC3E}">
        <p14:creationId xmlns:p14="http://schemas.microsoft.com/office/powerpoint/2010/main" val="9794159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020761"/>
          </a:xfrm>
        </p:spPr>
        <p:txBody>
          <a:bodyPr/>
          <a:lstStyle/>
          <a:p>
            <a:r>
              <a:rPr lang="en-US" sz="2800" dirty="0" smtClean="0"/>
              <a:t>Gel exclusion chromatography (size filtration)</a:t>
            </a:r>
            <a:endParaRPr lang="en-US" sz="2800"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63866790"/>
              </p:ext>
            </p:extLst>
          </p:nvPr>
        </p:nvGraphicFramePr>
        <p:xfrm>
          <a:off x="6896100" y="1143000"/>
          <a:ext cx="2095500" cy="4704024"/>
        </p:xfrm>
        <a:graphic>
          <a:graphicData uri="http://schemas.openxmlformats.org/drawingml/2006/table">
            <a:tbl>
              <a:tblPr/>
              <a:tblGrid>
                <a:gridCol w="1210873"/>
                <a:gridCol w="432903"/>
                <a:gridCol w="451724"/>
              </a:tblGrid>
              <a:tr h="302679">
                <a:tc>
                  <a:txBody>
                    <a:bodyPr/>
                    <a:lstStyle/>
                    <a:p>
                      <a:r>
                        <a:rPr lang="en-US" sz="1000" dirty="0"/>
                        <a:t> </a:t>
                      </a:r>
                    </a:p>
                  </a:txBody>
                  <a:tcPr marL="5079" marR="5079" marT="5079" marB="5079" anchor="ctr">
                    <a:lnL>
                      <a:noFill/>
                    </a:lnL>
                    <a:lnR>
                      <a:noFill/>
                    </a:lnR>
                    <a:lnT>
                      <a:noFill/>
                    </a:lnT>
                    <a:lnB>
                      <a:noFill/>
                    </a:lnB>
                    <a:solidFill>
                      <a:srgbClr val="FFFFCC"/>
                    </a:solidFill>
                  </a:tcPr>
                </a:tc>
                <a:tc>
                  <a:txBody>
                    <a:bodyPr/>
                    <a:lstStyle/>
                    <a:p>
                      <a:r>
                        <a:rPr lang="en-US" sz="1000"/>
                        <a:t>lower limit</a:t>
                      </a:r>
                    </a:p>
                  </a:txBody>
                  <a:tcPr marL="5079" marR="5079" marT="5079" marB="5079" anchor="ctr">
                    <a:lnL>
                      <a:noFill/>
                    </a:lnL>
                    <a:lnR>
                      <a:noFill/>
                    </a:lnR>
                    <a:lnT>
                      <a:noFill/>
                    </a:lnT>
                    <a:lnB>
                      <a:noFill/>
                    </a:lnB>
                    <a:solidFill>
                      <a:srgbClr val="FFFFCC"/>
                    </a:solidFill>
                  </a:tcPr>
                </a:tc>
                <a:tc>
                  <a:txBody>
                    <a:bodyPr/>
                    <a:lstStyle/>
                    <a:p>
                      <a:r>
                        <a:rPr lang="en-US" sz="1000"/>
                        <a:t>upper limit</a:t>
                      </a:r>
                    </a:p>
                  </a:txBody>
                  <a:tcPr marL="5079" marR="5079" marT="5079" marB="5079" anchor="ctr">
                    <a:lnL>
                      <a:noFill/>
                    </a:lnL>
                    <a:lnR>
                      <a:noFill/>
                    </a:lnR>
                    <a:lnT>
                      <a:noFill/>
                    </a:lnT>
                    <a:lnB>
                      <a:noFill/>
                    </a:lnB>
                    <a:solidFill>
                      <a:srgbClr val="FFFFCC"/>
                    </a:solidFill>
                  </a:tcPr>
                </a:tc>
              </a:tr>
              <a:tr h="156418">
                <a:tc gridSpan="3">
                  <a:txBody>
                    <a:bodyPr/>
                    <a:lstStyle/>
                    <a:p>
                      <a:r>
                        <a:rPr lang="en-US" sz="1000" b="1"/>
                        <a:t>dextran gels</a:t>
                      </a:r>
                      <a:endParaRPr lang="en-US" sz="1000"/>
                    </a:p>
                  </a:txBody>
                  <a:tcPr marL="5079" marR="5079" marT="5079" marB="5079">
                    <a:lnL>
                      <a:noFill/>
                    </a:lnL>
                    <a:lnR>
                      <a:noFill/>
                    </a:lnR>
                    <a:lnT>
                      <a:noFill/>
                    </a:lnT>
                    <a:lnB>
                      <a:noFill/>
                    </a:lnB>
                    <a:solidFill>
                      <a:srgbClr val="FFFF33"/>
                    </a:solidFill>
                  </a:tcPr>
                </a:tc>
                <a:tc hMerge="1">
                  <a:txBody>
                    <a:bodyPr/>
                    <a:lstStyle/>
                    <a:p>
                      <a:endParaRPr lang="en-US"/>
                    </a:p>
                  </a:txBody>
                  <a:tcPr/>
                </a:tc>
                <a:tc hMerge="1">
                  <a:txBody>
                    <a:bodyPr/>
                    <a:lstStyle/>
                    <a:p>
                      <a:endParaRPr lang="en-US"/>
                    </a:p>
                  </a:txBody>
                  <a:tcPr/>
                </a:tc>
              </a:tr>
              <a:tr h="156418">
                <a:tc>
                  <a:txBody>
                    <a:bodyPr/>
                    <a:lstStyle/>
                    <a:p>
                      <a:r>
                        <a:rPr lang="en-US" sz="1000"/>
                        <a:t>Sephadex G-50</a:t>
                      </a:r>
                    </a:p>
                  </a:txBody>
                  <a:tcPr marL="5079" marR="5079" marT="5079" marB="5079" anchor="ctr">
                    <a:lnL>
                      <a:noFill/>
                    </a:lnL>
                    <a:lnR>
                      <a:noFill/>
                    </a:lnR>
                    <a:lnT>
                      <a:noFill/>
                    </a:lnT>
                    <a:lnB>
                      <a:noFill/>
                    </a:lnB>
                    <a:solidFill>
                      <a:srgbClr val="FFFFCC"/>
                    </a:solidFill>
                  </a:tcPr>
                </a:tc>
                <a:tc>
                  <a:txBody>
                    <a:bodyPr/>
                    <a:lstStyle/>
                    <a:p>
                      <a:r>
                        <a:rPr lang="en-US" sz="1000"/>
                        <a:t>1.5</a:t>
                      </a:r>
                    </a:p>
                  </a:txBody>
                  <a:tcPr marL="5079" marR="5079" marT="5079" marB="5079" anchor="ctr">
                    <a:lnL>
                      <a:noFill/>
                    </a:lnL>
                    <a:lnR>
                      <a:noFill/>
                    </a:lnR>
                    <a:lnT>
                      <a:noFill/>
                    </a:lnT>
                    <a:lnB>
                      <a:noFill/>
                    </a:lnB>
                    <a:solidFill>
                      <a:srgbClr val="FFFFCC"/>
                    </a:solidFill>
                  </a:tcPr>
                </a:tc>
                <a:tc>
                  <a:txBody>
                    <a:bodyPr/>
                    <a:lstStyle/>
                    <a:p>
                      <a:r>
                        <a:rPr lang="en-US" sz="1000"/>
                        <a:t>30</a:t>
                      </a:r>
                    </a:p>
                  </a:txBody>
                  <a:tcPr marL="5079" marR="5079" marT="5079" marB="5079" anchor="ctr">
                    <a:lnL>
                      <a:noFill/>
                    </a:lnL>
                    <a:lnR>
                      <a:noFill/>
                    </a:lnR>
                    <a:lnT>
                      <a:noFill/>
                    </a:lnT>
                    <a:lnB>
                      <a:noFill/>
                    </a:lnB>
                    <a:solidFill>
                      <a:srgbClr val="FFFFCC"/>
                    </a:solidFill>
                  </a:tcPr>
                </a:tc>
              </a:tr>
              <a:tr h="156418">
                <a:tc>
                  <a:txBody>
                    <a:bodyPr/>
                    <a:lstStyle/>
                    <a:p>
                      <a:r>
                        <a:rPr lang="en-US" sz="1000"/>
                        <a:t>Sephadex G-75</a:t>
                      </a:r>
                    </a:p>
                  </a:txBody>
                  <a:tcPr marL="5079" marR="5079" marT="5079" marB="5079" anchor="ctr">
                    <a:lnL>
                      <a:noFill/>
                    </a:lnL>
                    <a:lnR>
                      <a:noFill/>
                    </a:lnR>
                    <a:lnT>
                      <a:noFill/>
                    </a:lnT>
                    <a:lnB>
                      <a:noFill/>
                    </a:lnB>
                    <a:solidFill>
                      <a:srgbClr val="FFFFCC"/>
                    </a:solidFill>
                  </a:tcPr>
                </a:tc>
                <a:tc>
                  <a:txBody>
                    <a:bodyPr/>
                    <a:lstStyle/>
                    <a:p>
                      <a:r>
                        <a:rPr lang="en-US" sz="1000"/>
                        <a:t>3</a:t>
                      </a:r>
                    </a:p>
                  </a:txBody>
                  <a:tcPr marL="5079" marR="5079" marT="5079" marB="5079" anchor="ctr">
                    <a:lnL>
                      <a:noFill/>
                    </a:lnL>
                    <a:lnR>
                      <a:noFill/>
                    </a:lnR>
                    <a:lnT>
                      <a:noFill/>
                    </a:lnT>
                    <a:lnB>
                      <a:noFill/>
                    </a:lnB>
                    <a:solidFill>
                      <a:srgbClr val="FFFFCC"/>
                    </a:solidFill>
                  </a:tcPr>
                </a:tc>
                <a:tc>
                  <a:txBody>
                    <a:bodyPr/>
                    <a:lstStyle/>
                    <a:p>
                      <a:r>
                        <a:rPr lang="en-US" sz="1000"/>
                        <a:t>80</a:t>
                      </a:r>
                    </a:p>
                  </a:txBody>
                  <a:tcPr marL="5079" marR="5079" marT="5079" marB="5079" anchor="ctr">
                    <a:lnL>
                      <a:noFill/>
                    </a:lnL>
                    <a:lnR>
                      <a:noFill/>
                    </a:lnR>
                    <a:lnT>
                      <a:noFill/>
                    </a:lnT>
                    <a:lnB>
                      <a:noFill/>
                    </a:lnB>
                    <a:solidFill>
                      <a:srgbClr val="FFFFCC"/>
                    </a:solidFill>
                  </a:tcPr>
                </a:tc>
              </a:tr>
              <a:tr h="156418">
                <a:tc>
                  <a:txBody>
                    <a:bodyPr/>
                    <a:lstStyle/>
                    <a:p>
                      <a:r>
                        <a:rPr lang="en-US" sz="1000"/>
                        <a:t>Sephadex G-100</a:t>
                      </a:r>
                    </a:p>
                  </a:txBody>
                  <a:tcPr marL="5079" marR="5079" marT="5079" marB="5079" anchor="ctr">
                    <a:lnL>
                      <a:noFill/>
                    </a:lnL>
                    <a:lnR>
                      <a:noFill/>
                    </a:lnR>
                    <a:lnT>
                      <a:noFill/>
                    </a:lnT>
                    <a:lnB>
                      <a:noFill/>
                    </a:lnB>
                    <a:solidFill>
                      <a:srgbClr val="FFFFCC"/>
                    </a:solidFill>
                  </a:tcPr>
                </a:tc>
                <a:tc>
                  <a:txBody>
                    <a:bodyPr/>
                    <a:lstStyle/>
                    <a:p>
                      <a:r>
                        <a:rPr lang="en-US" sz="1000"/>
                        <a:t>4</a:t>
                      </a:r>
                    </a:p>
                  </a:txBody>
                  <a:tcPr marL="5079" marR="5079" marT="5079" marB="5079" anchor="ctr">
                    <a:lnL>
                      <a:noFill/>
                    </a:lnL>
                    <a:lnR>
                      <a:noFill/>
                    </a:lnR>
                    <a:lnT>
                      <a:noFill/>
                    </a:lnT>
                    <a:lnB>
                      <a:noFill/>
                    </a:lnB>
                    <a:solidFill>
                      <a:srgbClr val="FFFFCC"/>
                    </a:solidFill>
                  </a:tcPr>
                </a:tc>
                <a:tc>
                  <a:txBody>
                    <a:bodyPr/>
                    <a:lstStyle/>
                    <a:p>
                      <a:r>
                        <a:rPr lang="en-US" sz="1000"/>
                        <a:t>150</a:t>
                      </a:r>
                    </a:p>
                  </a:txBody>
                  <a:tcPr marL="5079" marR="5079" marT="5079" marB="5079" anchor="ctr">
                    <a:lnL>
                      <a:noFill/>
                    </a:lnL>
                    <a:lnR>
                      <a:noFill/>
                    </a:lnR>
                    <a:lnT>
                      <a:noFill/>
                    </a:lnT>
                    <a:lnB>
                      <a:noFill/>
                    </a:lnB>
                    <a:solidFill>
                      <a:srgbClr val="FFFFCC"/>
                    </a:solidFill>
                  </a:tcPr>
                </a:tc>
              </a:tr>
              <a:tr h="156418">
                <a:tc>
                  <a:txBody>
                    <a:bodyPr/>
                    <a:lstStyle/>
                    <a:p>
                      <a:r>
                        <a:rPr lang="en-US" sz="1000"/>
                        <a:t>Sephadex G-150</a:t>
                      </a:r>
                    </a:p>
                  </a:txBody>
                  <a:tcPr marL="5079" marR="5079" marT="5079" marB="5079" anchor="ctr">
                    <a:lnL>
                      <a:noFill/>
                    </a:lnL>
                    <a:lnR>
                      <a:noFill/>
                    </a:lnR>
                    <a:lnT>
                      <a:noFill/>
                    </a:lnT>
                    <a:lnB>
                      <a:noFill/>
                    </a:lnB>
                    <a:solidFill>
                      <a:srgbClr val="FFFFCC"/>
                    </a:solidFill>
                  </a:tcPr>
                </a:tc>
                <a:tc>
                  <a:txBody>
                    <a:bodyPr/>
                    <a:lstStyle/>
                    <a:p>
                      <a:r>
                        <a:rPr lang="en-US" sz="1000"/>
                        <a:t>5</a:t>
                      </a:r>
                    </a:p>
                  </a:txBody>
                  <a:tcPr marL="5079" marR="5079" marT="5079" marB="5079" anchor="ctr">
                    <a:lnL>
                      <a:noFill/>
                    </a:lnL>
                    <a:lnR>
                      <a:noFill/>
                    </a:lnR>
                    <a:lnT>
                      <a:noFill/>
                    </a:lnT>
                    <a:lnB>
                      <a:noFill/>
                    </a:lnB>
                    <a:solidFill>
                      <a:srgbClr val="FFFFCC"/>
                    </a:solidFill>
                  </a:tcPr>
                </a:tc>
                <a:tc>
                  <a:txBody>
                    <a:bodyPr/>
                    <a:lstStyle/>
                    <a:p>
                      <a:r>
                        <a:rPr lang="en-US" sz="1000"/>
                        <a:t>300</a:t>
                      </a:r>
                    </a:p>
                  </a:txBody>
                  <a:tcPr marL="5079" marR="5079" marT="5079" marB="5079" anchor="ctr">
                    <a:lnL>
                      <a:noFill/>
                    </a:lnL>
                    <a:lnR>
                      <a:noFill/>
                    </a:lnR>
                    <a:lnT>
                      <a:noFill/>
                    </a:lnT>
                    <a:lnB>
                      <a:noFill/>
                    </a:lnB>
                    <a:solidFill>
                      <a:srgbClr val="FFFFCC"/>
                    </a:solidFill>
                  </a:tcPr>
                </a:tc>
              </a:tr>
              <a:tr h="156418">
                <a:tc>
                  <a:txBody>
                    <a:bodyPr/>
                    <a:lstStyle/>
                    <a:p>
                      <a:r>
                        <a:rPr lang="en-US" sz="1000"/>
                        <a:t>Sephadex G-200</a:t>
                      </a:r>
                    </a:p>
                  </a:txBody>
                  <a:tcPr marL="5079" marR="5079" marT="5079" marB="5079" anchor="ctr">
                    <a:lnL>
                      <a:noFill/>
                    </a:lnL>
                    <a:lnR>
                      <a:noFill/>
                    </a:lnR>
                    <a:lnT>
                      <a:noFill/>
                    </a:lnT>
                    <a:lnB>
                      <a:noFill/>
                    </a:lnB>
                    <a:solidFill>
                      <a:srgbClr val="FFFFCC"/>
                    </a:solidFill>
                  </a:tcPr>
                </a:tc>
                <a:tc>
                  <a:txBody>
                    <a:bodyPr/>
                    <a:lstStyle/>
                    <a:p>
                      <a:r>
                        <a:rPr lang="en-US" sz="1000"/>
                        <a:t>5</a:t>
                      </a:r>
                    </a:p>
                  </a:txBody>
                  <a:tcPr marL="5079" marR="5079" marT="5079" marB="5079" anchor="ctr">
                    <a:lnL>
                      <a:noFill/>
                    </a:lnL>
                    <a:lnR>
                      <a:noFill/>
                    </a:lnR>
                    <a:lnT>
                      <a:noFill/>
                    </a:lnT>
                    <a:lnB>
                      <a:noFill/>
                    </a:lnB>
                    <a:solidFill>
                      <a:srgbClr val="FFFFCC"/>
                    </a:solidFill>
                  </a:tcPr>
                </a:tc>
                <a:tc>
                  <a:txBody>
                    <a:bodyPr/>
                    <a:lstStyle/>
                    <a:p>
                      <a:r>
                        <a:rPr lang="en-US" sz="1000"/>
                        <a:t>600</a:t>
                      </a:r>
                    </a:p>
                  </a:txBody>
                  <a:tcPr marL="5079" marR="5079" marT="5079" marB="5079" anchor="ctr">
                    <a:lnL>
                      <a:noFill/>
                    </a:lnL>
                    <a:lnR>
                      <a:noFill/>
                    </a:lnR>
                    <a:lnT>
                      <a:noFill/>
                    </a:lnT>
                    <a:lnB>
                      <a:noFill/>
                    </a:lnB>
                    <a:solidFill>
                      <a:srgbClr val="FFFFCC"/>
                    </a:solidFill>
                  </a:tcPr>
                </a:tc>
              </a:tr>
              <a:tr h="156418">
                <a:tc gridSpan="3">
                  <a:txBody>
                    <a:bodyPr/>
                    <a:lstStyle/>
                    <a:p>
                      <a:r>
                        <a:rPr lang="en-US" sz="1000" b="1"/>
                        <a:t>polyacrylamide gels</a:t>
                      </a:r>
                      <a:endParaRPr lang="en-US" sz="1000"/>
                    </a:p>
                  </a:txBody>
                  <a:tcPr marL="5079" marR="5079" marT="5079" marB="5079">
                    <a:lnL>
                      <a:noFill/>
                    </a:lnL>
                    <a:lnR>
                      <a:noFill/>
                    </a:lnR>
                    <a:lnT>
                      <a:noFill/>
                    </a:lnT>
                    <a:lnB>
                      <a:noFill/>
                    </a:lnB>
                    <a:solidFill>
                      <a:srgbClr val="FFFF33"/>
                    </a:solidFill>
                  </a:tcPr>
                </a:tc>
                <a:tc hMerge="1">
                  <a:txBody>
                    <a:bodyPr/>
                    <a:lstStyle/>
                    <a:p>
                      <a:endParaRPr lang="en-US"/>
                    </a:p>
                  </a:txBody>
                  <a:tcPr/>
                </a:tc>
                <a:tc hMerge="1">
                  <a:txBody>
                    <a:bodyPr/>
                    <a:lstStyle/>
                    <a:p>
                      <a:endParaRPr lang="en-US"/>
                    </a:p>
                  </a:txBody>
                  <a:tcPr/>
                </a:tc>
              </a:tr>
              <a:tr h="156418">
                <a:tc>
                  <a:txBody>
                    <a:bodyPr/>
                    <a:lstStyle/>
                    <a:p>
                      <a:r>
                        <a:rPr lang="en-US" sz="1000"/>
                        <a:t>Bio-Gel P-10</a:t>
                      </a:r>
                    </a:p>
                  </a:txBody>
                  <a:tcPr marL="5079" marR="5079" marT="5079" marB="5079" anchor="ctr">
                    <a:lnL>
                      <a:noFill/>
                    </a:lnL>
                    <a:lnR>
                      <a:noFill/>
                    </a:lnR>
                    <a:lnT>
                      <a:noFill/>
                    </a:lnT>
                    <a:lnB>
                      <a:noFill/>
                    </a:lnB>
                    <a:solidFill>
                      <a:srgbClr val="FFFFCC"/>
                    </a:solidFill>
                  </a:tcPr>
                </a:tc>
                <a:tc>
                  <a:txBody>
                    <a:bodyPr/>
                    <a:lstStyle/>
                    <a:p>
                      <a:r>
                        <a:rPr lang="en-US" sz="1000"/>
                        <a:t>1.5</a:t>
                      </a:r>
                    </a:p>
                  </a:txBody>
                  <a:tcPr marL="5079" marR="5079" marT="5079" marB="5079" anchor="ctr">
                    <a:lnL>
                      <a:noFill/>
                    </a:lnL>
                    <a:lnR>
                      <a:noFill/>
                    </a:lnR>
                    <a:lnT>
                      <a:noFill/>
                    </a:lnT>
                    <a:lnB>
                      <a:noFill/>
                    </a:lnB>
                    <a:solidFill>
                      <a:srgbClr val="FFFFCC"/>
                    </a:solidFill>
                  </a:tcPr>
                </a:tc>
                <a:tc>
                  <a:txBody>
                    <a:bodyPr/>
                    <a:lstStyle/>
                    <a:p>
                      <a:r>
                        <a:rPr lang="en-US" sz="1000"/>
                        <a:t>20</a:t>
                      </a:r>
                    </a:p>
                  </a:txBody>
                  <a:tcPr marL="5079" marR="5079" marT="5079" marB="5079" anchor="ctr">
                    <a:lnL>
                      <a:noFill/>
                    </a:lnL>
                    <a:lnR>
                      <a:noFill/>
                    </a:lnR>
                    <a:lnT>
                      <a:noFill/>
                    </a:lnT>
                    <a:lnB>
                      <a:noFill/>
                    </a:lnB>
                    <a:solidFill>
                      <a:srgbClr val="FFFFCC"/>
                    </a:solidFill>
                  </a:tcPr>
                </a:tc>
              </a:tr>
              <a:tr h="156418">
                <a:tc>
                  <a:txBody>
                    <a:bodyPr/>
                    <a:lstStyle/>
                    <a:p>
                      <a:r>
                        <a:rPr lang="en-US" sz="1000"/>
                        <a:t>Bio-Gel P-30</a:t>
                      </a:r>
                    </a:p>
                  </a:txBody>
                  <a:tcPr marL="5079" marR="5079" marT="5079" marB="5079" anchor="ctr">
                    <a:lnL>
                      <a:noFill/>
                    </a:lnL>
                    <a:lnR>
                      <a:noFill/>
                    </a:lnR>
                    <a:lnT>
                      <a:noFill/>
                    </a:lnT>
                    <a:lnB>
                      <a:noFill/>
                    </a:lnB>
                    <a:solidFill>
                      <a:srgbClr val="FFFFCC"/>
                    </a:solidFill>
                  </a:tcPr>
                </a:tc>
                <a:tc>
                  <a:txBody>
                    <a:bodyPr/>
                    <a:lstStyle/>
                    <a:p>
                      <a:r>
                        <a:rPr lang="en-US" sz="1000"/>
                        <a:t>2.5</a:t>
                      </a:r>
                    </a:p>
                  </a:txBody>
                  <a:tcPr marL="5079" marR="5079" marT="5079" marB="5079" anchor="ctr">
                    <a:lnL>
                      <a:noFill/>
                    </a:lnL>
                    <a:lnR>
                      <a:noFill/>
                    </a:lnR>
                    <a:lnT>
                      <a:noFill/>
                    </a:lnT>
                    <a:lnB>
                      <a:noFill/>
                    </a:lnB>
                    <a:solidFill>
                      <a:srgbClr val="FFFFCC"/>
                    </a:solidFill>
                  </a:tcPr>
                </a:tc>
                <a:tc>
                  <a:txBody>
                    <a:bodyPr/>
                    <a:lstStyle/>
                    <a:p>
                      <a:r>
                        <a:rPr lang="en-US" sz="1000"/>
                        <a:t>40</a:t>
                      </a:r>
                    </a:p>
                  </a:txBody>
                  <a:tcPr marL="5079" marR="5079" marT="5079" marB="5079" anchor="ctr">
                    <a:lnL>
                      <a:noFill/>
                    </a:lnL>
                    <a:lnR>
                      <a:noFill/>
                    </a:lnR>
                    <a:lnT>
                      <a:noFill/>
                    </a:lnT>
                    <a:lnB>
                      <a:noFill/>
                    </a:lnB>
                    <a:solidFill>
                      <a:srgbClr val="FFFFCC"/>
                    </a:solidFill>
                  </a:tcPr>
                </a:tc>
              </a:tr>
              <a:tr h="156418">
                <a:tc>
                  <a:txBody>
                    <a:bodyPr/>
                    <a:lstStyle/>
                    <a:p>
                      <a:r>
                        <a:rPr lang="en-US" sz="1000"/>
                        <a:t>Bio-Gel P-60</a:t>
                      </a:r>
                    </a:p>
                  </a:txBody>
                  <a:tcPr marL="5079" marR="5079" marT="5079" marB="5079" anchor="ctr">
                    <a:lnL>
                      <a:noFill/>
                    </a:lnL>
                    <a:lnR>
                      <a:noFill/>
                    </a:lnR>
                    <a:lnT>
                      <a:noFill/>
                    </a:lnT>
                    <a:lnB>
                      <a:noFill/>
                    </a:lnB>
                    <a:solidFill>
                      <a:srgbClr val="FFFFCC"/>
                    </a:solidFill>
                  </a:tcPr>
                </a:tc>
                <a:tc>
                  <a:txBody>
                    <a:bodyPr/>
                    <a:lstStyle/>
                    <a:p>
                      <a:r>
                        <a:rPr lang="en-US" sz="1000"/>
                        <a:t>3</a:t>
                      </a:r>
                    </a:p>
                  </a:txBody>
                  <a:tcPr marL="5079" marR="5079" marT="5079" marB="5079" anchor="ctr">
                    <a:lnL>
                      <a:noFill/>
                    </a:lnL>
                    <a:lnR>
                      <a:noFill/>
                    </a:lnR>
                    <a:lnT>
                      <a:noFill/>
                    </a:lnT>
                    <a:lnB>
                      <a:noFill/>
                    </a:lnB>
                    <a:solidFill>
                      <a:srgbClr val="FFFFCC"/>
                    </a:solidFill>
                  </a:tcPr>
                </a:tc>
                <a:tc>
                  <a:txBody>
                    <a:bodyPr/>
                    <a:lstStyle/>
                    <a:p>
                      <a:r>
                        <a:rPr lang="en-US" sz="1000"/>
                        <a:t>60</a:t>
                      </a:r>
                    </a:p>
                  </a:txBody>
                  <a:tcPr marL="5079" marR="5079" marT="5079" marB="5079" anchor="ctr">
                    <a:lnL>
                      <a:noFill/>
                    </a:lnL>
                    <a:lnR>
                      <a:noFill/>
                    </a:lnR>
                    <a:lnT>
                      <a:noFill/>
                    </a:lnT>
                    <a:lnB>
                      <a:noFill/>
                    </a:lnB>
                    <a:solidFill>
                      <a:srgbClr val="FFFFCC"/>
                    </a:solidFill>
                  </a:tcPr>
                </a:tc>
              </a:tr>
              <a:tr h="156418">
                <a:tc>
                  <a:txBody>
                    <a:bodyPr/>
                    <a:lstStyle/>
                    <a:p>
                      <a:r>
                        <a:rPr lang="en-US" sz="1000"/>
                        <a:t>Bio-Gel P-100</a:t>
                      </a:r>
                    </a:p>
                  </a:txBody>
                  <a:tcPr marL="5079" marR="5079" marT="5079" marB="5079" anchor="ctr">
                    <a:lnL>
                      <a:noFill/>
                    </a:lnL>
                    <a:lnR>
                      <a:noFill/>
                    </a:lnR>
                    <a:lnT>
                      <a:noFill/>
                    </a:lnT>
                    <a:lnB>
                      <a:noFill/>
                    </a:lnB>
                    <a:solidFill>
                      <a:srgbClr val="FFFFCC"/>
                    </a:solidFill>
                  </a:tcPr>
                </a:tc>
                <a:tc>
                  <a:txBody>
                    <a:bodyPr/>
                    <a:lstStyle/>
                    <a:p>
                      <a:r>
                        <a:rPr lang="en-US" sz="1000"/>
                        <a:t>5</a:t>
                      </a:r>
                    </a:p>
                  </a:txBody>
                  <a:tcPr marL="5079" marR="5079" marT="5079" marB="5079" anchor="ctr">
                    <a:lnL>
                      <a:noFill/>
                    </a:lnL>
                    <a:lnR>
                      <a:noFill/>
                    </a:lnR>
                    <a:lnT>
                      <a:noFill/>
                    </a:lnT>
                    <a:lnB>
                      <a:noFill/>
                    </a:lnB>
                    <a:solidFill>
                      <a:srgbClr val="FFFFCC"/>
                    </a:solidFill>
                  </a:tcPr>
                </a:tc>
                <a:tc>
                  <a:txBody>
                    <a:bodyPr/>
                    <a:lstStyle/>
                    <a:p>
                      <a:r>
                        <a:rPr lang="en-US" sz="1000"/>
                        <a:t>100</a:t>
                      </a:r>
                    </a:p>
                  </a:txBody>
                  <a:tcPr marL="5079" marR="5079" marT="5079" marB="5079" anchor="ctr">
                    <a:lnL>
                      <a:noFill/>
                    </a:lnL>
                    <a:lnR>
                      <a:noFill/>
                    </a:lnR>
                    <a:lnT>
                      <a:noFill/>
                    </a:lnT>
                    <a:lnB>
                      <a:noFill/>
                    </a:lnB>
                    <a:solidFill>
                      <a:srgbClr val="FFFFCC"/>
                    </a:solidFill>
                  </a:tcPr>
                </a:tc>
              </a:tr>
              <a:tr h="156418">
                <a:tc>
                  <a:txBody>
                    <a:bodyPr/>
                    <a:lstStyle/>
                    <a:p>
                      <a:r>
                        <a:rPr lang="en-US" sz="1000"/>
                        <a:t>Bio-Gel P-150</a:t>
                      </a:r>
                    </a:p>
                  </a:txBody>
                  <a:tcPr marL="5079" marR="5079" marT="5079" marB="5079" anchor="ctr">
                    <a:lnL>
                      <a:noFill/>
                    </a:lnL>
                    <a:lnR>
                      <a:noFill/>
                    </a:lnR>
                    <a:lnT>
                      <a:noFill/>
                    </a:lnT>
                    <a:lnB>
                      <a:noFill/>
                    </a:lnB>
                    <a:solidFill>
                      <a:srgbClr val="FFFFCC"/>
                    </a:solidFill>
                  </a:tcPr>
                </a:tc>
                <a:tc>
                  <a:txBody>
                    <a:bodyPr/>
                    <a:lstStyle/>
                    <a:p>
                      <a:r>
                        <a:rPr lang="en-US" sz="1000"/>
                        <a:t>15</a:t>
                      </a:r>
                    </a:p>
                  </a:txBody>
                  <a:tcPr marL="5079" marR="5079" marT="5079" marB="5079" anchor="ctr">
                    <a:lnL>
                      <a:noFill/>
                    </a:lnL>
                    <a:lnR>
                      <a:noFill/>
                    </a:lnR>
                    <a:lnT>
                      <a:noFill/>
                    </a:lnT>
                    <a:lnB>
                      <a:noFill/>
                    </a:lnB>
                    <a:solidFill>
                      <a:srgbClr val="FFFFCC"/>
                    </a:solidFill>
                  </a:tcPr>
                </a:tc>
                <a:tc>
                  <a:txBody>
                    <a:bodyPr/>
                    <a:lstStyle/>
                    <a:p>
                      <a:r>
                        <a:rPr lang="en-US" sz="1000"/>
                        <a:t>150</a:t>
                      </a:r>
                    </a:p>
                  </a:txBody>
                  <a:tcPr marL="5079" marR="5079" marT="5079" marB="5079" anchor="ctr">
                    <a:lnL>
                      <a:noFill/>
                    </a:lnL>
                    <a:lnR>
                      <a:noFill/>
                    </a:lnR>
                    <a:lnT>
                      <a:noFill/>
                    </a:lnT>
                    <a:lnB>
                      <a:noFill/>
                    </a:lnB>
                    <a:solidFill>
                      <a:srgbClr val="FFFFCC"/>
                    </a:solidFill>
                  </a:tcPr>
                </a:tc>
              </a:tr>
              <a:tr h="156418">
                <a:tc>
                  <a:txBody>
                    <a:bodyPr/>
                    <a:lstStyle/>
                    <a:p>
                      <a:r>
                        <a:rPr lang="en-US" sz="1000"/>
                        <a:t>BioGel P-200</a:t>
                      </a:r>
                    </a:p>
                  </a:txBody>
                  <a:tcPr marL="5079" marR="5079" marT="5079" marB="5079" anchor="ctr">
                    <a:lnL>
                      <a:noFill/>
                    </a:lnL>
                    <a:lnR>
                      <a:noFill/>
                    </a:lnR>
                    <a:lnT>
                      <a:noFill/>
                    </a:lnT>
                    <a:lnB>
                      <a:noFill/>
                    </a:lnB>
                    <a:solidFill>
                      <a:srgbClr val="FFFFCC"/>
                    </a:solidFill>
                  </a:tcPr>
                </a:tc>
                <a:tc>
                  <a:txBody>
                    <a:bodyPr/>
                    <a:lstStyle/>
                    <a:p>
                      <a:r>
                        <a:rPr lang="en-US" sz="1000"/>
                        <a:t>30</a:t>
                      </a:r>
                    </a:p>
                  </a:txBody>
                  <a:tcPr marL="5079" marR="5079" marT="5079" marB="5079" anchor="ctr">
                    <a:lnL>
                      <a:noFill/>
                    </a:lnL>
                    <a:lnR>
                      <a:noFill/>
                    </a:lnR>
                    <a:lnT>
                      <a:noFill/>
                    </a:lnT>
                    <a:lnB>
                      <a:noFill/>
                    </a:lnB>
                    <a:solidFill>
                      <a:srgbClr val="FFFFCC"/>
                    </a:solidFill>
                  </a:tcPr>
                </a:tc>
                <a:tc>
                  <a:txBody>
                    <a:bodyPr/>
                    <a:lstStyle/>
                    <a:p>
                      <a:r>
                        <a:rPr lang="en-US" sz="1000"/>
                        <a:t>200</a:t>
                      </a:r>
                    </a:p>
                  </a:txBody>
                  <a:tcPr marL="5079" marR="5079" marT="5079" marB="5079" anchor="ctr">
                    <a:lnL>
                      <a:noFill/>
                    </a:lnL>
                    <a:lnR>
                      <a:noFill/>
                    </a:lnR>
                    <a:lnT>
                      <a:noFill/>
                    </a:lnT>
                    <a:lnB>
                      <a:noFill/>
                    </a:lnB>
                    <a:solidFill>
                      <a:srgbClr val="FFFFCC"/>
                    </a:solidFill>
                  </a:tcPr>
                </a:tc>
              </a:tr>
              <a:tr h="156418">
                <a:tc>
                  <a:txBody>
                    <a:bodyPr/>
                    <a:lstStyle/>
                    <a:p>
                      <a:r>
                        <a:rPr lang="en-US" sz="1000"/>
                        <a:t>Bio-Gel P-300</a:t>
                      </a:r>
                    </a:p>
                  </a:txBody>
                  <a:tcPr marL="5079" marR="5079" marT="5079" marB="5079" anchor="ctr">
                    <a:lnL>
                      <a:noFill/>
                    </a:lnL>
                    <a:lnR>
                      <a:noFill/>
                    </a:lnR>
                    <a:lnT>
                      <a:noFill/>
                    </a:lnT>
                    <a:lnB>
                      <a:noFill/>
                    </a:lnB>
                    <a:solidFill>
                      <a:srgbClr val="FFFFCC"/>
                    </a:solidFill>
                  </a:tcPr>
                </a:tc>
                <a:tc>
                  <a:txBody>
                    <a:bodyPr/>
                    <a:lstStyle/>
                    <a:p>
                      <a:r>
                        <a:rPr lang="en-US" sz="1000"/>
                        <a:t>60</a:t>
                      </a:r>
                    </a:p>
                  </a:txBody>
                  <a:tcPr marL="5079" marR="5079" marT="5079" marB="5079" anchor="ctr">
                    <a:lnL>
                      <a:noFill/>
                    </a:lnL>
                    <a:lnR>
                      <a:noFill/>
                    </a:lnR>
                    <a:lnT>
                      <a:noFill/>
                    </a:lnT>
                    <a:lnB>
                      <a:noFill/>
                    </a:lnB>
                    <a:solidFill>
                      <a:srgbClr val="FFFFCC"/>
                    </a:solidFill>
                  </a:tcPr>
                </a:tc>
                <a:tc>
                  <a:txBody>
                    <a:bodyPr/>
                    <a:lstStyle/>
                    <a:p>
                      <a:r>
                        <a:rPr lang="en-US" sz="1000"/>
                        <a:t>400</a:t>
                      </a:r>
                    </a:p>
                  </a:txBody>
                  <a:tcPr marL="5079" marR="5079" marT="5079" marB="5079" anchor="ctr">
                    <a:lnL>
                      <a:noFill/>
                    </a:lnL>
                    <a:lnR>
                      <a:noFill/>
                    </a:lnR>
                    <a:lnT>
                      <a:noFill/>
                    </a:lnT>
                    <a:lnB>
                      <a:noFill/>
                    </a:lnB>
                    <a:solidFill>
                      <a:srgbClr val="FFFFCC"/>
                    </a:solidFill>
                  </a:tcPr>
                </a:tc>
              </a:tr>
              <a:tr h="156418">
                <a:tc gridSpan="3">
                  <a:txBody>
                    <a:bodyPr/>
                    <a:lstStyle/>
                    <a:p>
                      <a:r>
                        <a:rPr lang="en-US" sz="1000" b="1"/>
                        <a:t>dextran-polyacrylamide gels</a:t>
                      </a:r>
                      <a:endParaRPr lang="en-US" sz="1000"/>
                    </a:p>
                  </a:txBody>
                  <a:tcPr marL="5079" marR="5079" marT="5079" marB="5079">
                    <a:lnL>
                      <a:noFill/>
                    </a:lnL>
                    <a:lnR>
                      <a:noFill/>
                    </a:lnR>
                    <a:lnT>
                      <a:noFill/>
                    </a:lnT>
                    <a:lnB>
                      <a:noFill/>
                    </a:lnB>
                    <a:solidFill>
                      <a:srgbClr val="FFFF33"/>
                    </a:solidFill>
                  </a:tcPr>
                </a:tc>
                <a:tc hMerge="1">
                  <a:txBody>
                    <a:bodyPr/>
                    <a:lstStyle/>
                    <a:p>
                      <a:endParaRPr lang="en-US"/>
                    </a:p>
                  </a:txBody>
                  <a:tcPr/>
                </a:tc>
                <a:tc hMerge="1">
                  <a:txBody>
                    <a:bodyPr/>
                    <a:lstStyle/>
                    <a:p>
                      <a:endParaRPr lang="en-US"/>
                    </a:p>
                  </a:txBody>
                  <a:tcPr/>
                </a:tc>
              </a:tr>
              <a:tr h="156418">
                <a:tc>
                  <a:txBody>
                    <a:bodyPr/>
                    <a:lstStyle/>
                    <a:p>
                      <a:r>
                        <a:rPr lang="en-US" sz="1000"/>
                        <a:t>Sephacryl S-200</a:t>
                      </a:r>
                    </a:p>
                  </a:txBody>
                  <a:tcPr marL="5079" marR="5079" marT="5079" marB="5079" anchor="ctr">
                    <a:lnL>
                      <a:noFill/>
                    </a:lnL>
                    <a:lnR>
                      <a:noFill/>
                    </a:lnR>
                    <a:lnT>
                      <a:noFill/>
                    </a:lnT>
                    <a:lnB>
                      <a:noFill/>
                    </a:lnB>
                    <a:solidFill>
                      <a:srgbClr val="FFFFCC"/>
                    </a:solidFill>
                  </a:tcPr>
                </a:tc>
                <a:tc>
                  <a:txBody>
                    <a:bodyPr/>
                    <a:lstStyle/>
                    <a:p>
                      <a:r>
                        <a:rPr lang="en-US" sz="1000"/>
                        <a:t>5</a:t>
                      </a:r>
                    </a:p>
                  </a:txBody>
                  <a:tcPr marL="5079" marR="5079" marT="5079" marB="5079" anchor="ctr">
                    <a:lnL>
                      <a:noFill/>
                    </a:lnL>
                    <a:lnR>
                      <a:noFill/>
                    </a:lnR>
                    <a:lnT>
                      <a:noFill/>
                    </a:lnT>
                    <a:lnB>
                      <a:noFill/>
                    </a:lnB>
                    <a:solidFill>
                      <a:srgbClr val="FFFFCC"/>
                    </a:solidFill>
                  </a:tcPr>
                </a:tc>
                <a:tc>
                  <a:txBody>
                    <a:bodyPr/>
                    <a:lstStyle/>
                    <a:p>
                      <a:r>
                        <a:rPr lang="en-US" sz="1000"/>
                        <a:t>250</a:t>
                      </a:r>
                    </a:p>
                  </a:txBody>
                  <a:tcPr marL="5079" marR="5079" marT="5079" marB="5079" anchor="ctr">
                    <a:lnL>
                      <a:noFill/>
                    </a:lnL>
                    <a:lnR>
                      <a:noFill/>
                    </a:lnR>
                    <a:lnT>
                      <a:noFill/>
                    </a:lnT>
                    <a:lnB>
                      <a:noFill/>
                    </a:lnB>
                    <a:solidFill>
                      <a:srgbClr val="FFFFCC"/>
                    </a:solidFill>
                  </a:tcPr>
                </a:tc>
              </a:tr>
              <a:tr h="156418">
                <a:tc>
                  <a:txBody>
                    <a:bodyPr/>
                    <a:lstStyle/>
                    <a:p>
                      <a:r>
                        <a:rPr lang="en-US" sz="1000"/>
                        <a:t>Sephacryl S-300</a:t>
                      </a:r>
                    </a:p>
                  </a:txBody>
                  <a:tcPr marL="5079" marR="5079" marT="5079" marB="5079" anchor="ctr">
                    <a:lnL>
                      <a:noFill/>
                    </a:lnL>
                    <a:lnR>
                      <a:noFill/>
                    </a:lnR>
                    <a:lnT>
                      <a:noFill/>
                    </a:lnT>
                    <a:lnB>
                      <a:noFill/>
                    </a:lnB>
                    <a:solidFill>
                      <a:srgbClr val="FFFFCC"/>
                    </a:solidFill>
                  </a:tcPr>
                </a:tc>
                <a:tc>
                  <a:txBody>
                    <a:bodyPr/>
                    <a:lstStyle/>
                    <a:p>
                      <a:r>
                        <a:rPr lang="en-US" sz="1000"/>
                        <a:t>10</a:t>
                      </a:r>
                    </a:p>
                  </a:txBody>
                  <a:tcPr marL="5079" marR="5079" marT="5079" marB="5079" anchor="ctr">
                    <a:lnL>
                      <a:noFill/>
                    </a:lnL>
                    <a:lnR>
                      <a:noFill/>
                    </a:lnR>
                    <a:lnT>
                      <a:noFill/>
                    </a:lnT>
                    <a:lnB>
                      <a:noFill/>
                    </a:lnB>
                    <a:solidFill>
                      <a:srgbClr val="FFFFCC"/>
                    </a:solidFill>
                  </a:tcPr>
                </a:tc>
                <a:tc>
                  <a:txBody>
                    <a:bodyPr/>
                    <a:lstStyle/>
                    <a:p>
                      <a:r>
                        <a:rPr lang="en-US" sz="1000"/>
                        <a:t>1500</a:t>
                      </a:r>
                    </a:p>
                  </a:txBody>
                  <a:tcPr marL="5079" marR="5079" marT="5079" marB="5079" anchor="ctr">
                    <a:lnL>
                      <a:noFill/>
                    </a:lnL>
                    <a:lnR>
                      <a:noFill/>
                    </a:lnR>
                    <a:lnT>
                      <a:noFill/>
                    </a:lnT>
                    <a:lnB>
                      <a:noFill/>
                    </a:lnB>
                    <a:solidFill>
                      <a:srgbClr val="FFFFCC"/>
                    </a:solidFill>
                  </a:tcPr>
                </a:tc>
              </a:tr>
              <a:tr h="156418">
                <a:tc>
                  <a:txBody>
                    <a:bodyPr/>
                    <a:lstStyle/>
                    <a:p>
                      <a:r>
                        <a:rPr lang="en-US" sz="1000"/>
                        <a:t>Sephacryl S-400</a:t>
                      </a:r>
                    </a:p>
                  </a:txBody>
                  <a:tcPr marL="5079" marR="5079" marT="5079" marB="5079" anchor="ctr">
                    <a:lnL>
                      <a:noFill/>
                    </a:lnL>
                    <a:lnR>
                      <a:noFill/>
                    </a:lnR>
                    <a:lnT>
                      <a:noFill/>
                    </a:lnT>
                    <a:lnB>
                      <a:noFill/>
                    </a:lnB>
                    <a:solidFill>
                      <a:srgbClr val="FFFFCC"/>
                    </a:solidFill>
                  </a:tcPr>
                </a:tc>
                <a:tc>
                  <a:txBody>
                    <a:bodyPr/>
                    <a:lstStyle/>
                    <a:p>
                      <a:r>
                        <a:rPr lang="en-US" sz="1000"/>
                        <a:t>20</a:t>
                      </a:r>
                    </a:p>
                  </a:txBody>
                  <a:tcPr marL="5079" marR="5079" marT="5079" marB="5079" anchor="ctr">
                    <a:lnL>
                      <a:noFill/>
                    </a:lnL>
                    <a:lnR>
                      <a:noFill/>
                    </a:lnR>
                    <a:lnT>
                      <a:noFill/>
                    </a:lnT>
                    <a:lnB>
                      <a:noFill/>
                    </a:lnB>
                    <a:solidFill>
                      <a:srgbClr val="FFFFCC"/>
                    </a:solidFill>
                  </a:tcPr>
                </a:tc>
                <a:tc>
                  <a:txBody>
                    <a:bodyPr/>
                    <a:lstStyle/>
                    <a:p>
                      <a:r>
                        <a:rPr lang="en-US" sz="1000"/>
                        <a:t>8000</a:t>
                      </a:r>
                    </a:p>
                  </a:txBody>
                  <a:tcPr marL="5079" marR="5079" marT="5079" marB="5079" anchor="ctr">
                    <a:lnL>
                      <a:noFill/>
                    </a:lnL>
                    <a:lnR>
                      <a:noFill/>
                    </a:lnR>
                    <a:lnT>
                      <a:noFill/>
                    </a:lnT>
                    <a:lnB>
                      <a:noFill/>
                    </a:lnB>
                    <a:solidFill>
                      <a:srgbClr val="FFFFCC"/>
                    </a:solidFill>
                  </a:tcPr>
                </a:tc>
              </a:tr>
              <a:tr h="156418">
                <a:tc gridSpan="3">
                  <a:txBody>
                    <a:bodyPr/>
                    <a:lstStyle/>
                    <a:p>
                      <a:r>
                        <a:rPr lang="en-US" sz="1000" b="1"/>
                        <a:t>agarose gels</a:t>
                      </a:r>
                      <a:endParaRPr lang="en-US" sz="1000"/>
                    </a:p>
                  </a:txBody>
                  <a:tcPr marL="5079" marR="5079" marT="5079" marB="5079">
                    <a:lnL>
                      <a:noFill/>
                    </a:lnL>
                    <a:lnR>
                      <a:noFill/>
                    </a:lnR>
                    <a:lnT>
                      <a:noFill/>
                    </a:lnT>
                    <a:lnB>
                      <a:noFill/>
                    </a:lnB>
                    <a:solidFill>
                      <a:srgbClr val="FFFF33"/>
                    </a:solidFill>
                  </a:tcPr>
                </a:tc>
                <a:tc hMerge="1">
                  <a:txBody>
                    <a:bodyPr/>
                    <a:lstStyle/>
                    <a:p>
                      <a:endParaRPr lang="en-US"/>
                    </a:p>
                  </a:txBody>
                  <a:tcPr/>
                </a:tc>
                <a:tc hMerge="1">
                  <a:txBody>
                    <a:bodyPr/>
                    <a:lstStyle/>
                    <a:p>
                      <a:endParaRPr lang="en-US"/>
                    </a:p>
                  </a:txBody>
                  <a:tcPr/>
                </a:tc>
              </a:tr>
              <a:tr h="156418">
                <a:tc>
                  <a:txBody>
                    <a:bodyPr/>
                    <a:lstStyle/>
                    <a:p>
                      <a:r>
                        <a:rPr lang="en-US" sz="1000"/>
                        <a:t>Sepharose 6B</a:t>
                      </a:r>
                    </a:p>
                  </a:txBody>
                  <a:tcPr marL="5079" marR="5079" marT="5079" marB="5079" anchor="ctr">
                    <a:lnL>
                      <a:noFill/>
                    </a:lnL>
                    <a:lnR>
                      <a:noFill/>
                    </a:lnR>
                    <a:lnT>
                      <a:noFill/>
                    </a:lnT>
                    <a:lnB>
                      <a:noFill/>
                    </a:lnB>
                    <a:solidFill>
                      <a:srgbClr val="FFFFCC"/>
                    </a:solidFill>
                  </a:tcPr>
                </a:tc>
                <a:tc>
                  <a:txBody>
                    <a:bodyPr/>
                    <a:lstStyle/>
                    <a:p>
                      <a:r>
                        <a:rPr lang="en-US" sz="1000"/>
                        <a:t>10</a:t>
                      </a:r>
                    </a:p>
                  </a:txBody>
                  <a:tcPr marL="5079" marR="5079" marT="5079" marB="5079" anchor="ctr">
                    <a:lnL>
                      <a:noFill/>
                    </a:lnL>
                    <a:lnR>
                      <a:noFill/>
                    </a:lnR>
                    <a:lnT>
                      <a:noFill/>
                    </a:lnT>
                    <a:lnB>
                      <a:noFill/>
                    </a:lnB>
                    <a:solidFill>
                      <a:srgbClr val="FFFFCC"/>
                    </a:solidFill>
                  </a:tcPr>
                </a:tc>
                <a:tc>
                  <a:txBody>
                    <a:bodyPr/>
                    <a:lstStyle/>
                    <a:p>
                      <a:r>
                        <a:rPr lang="en-US" sz="1000"/>
                        <a:t>4000</a:t>
                      </a:r>
                    </a:p>
                  </a:txBody>
                  <a:tcPr marL="5079" marR="5079" marT="5079" marB="5079" anchor="ctr">
                    <a:lnL>
                      <a:noFill/>
                    </a:lnL>
                    <a:lnR>
                      <a:noFill/>
                    </a:lnR>
                    <a:lnT>
                      <a:noFill/>
                    </a:lnT>
                    <a:lnB>
                      <a:noFill/>
                    </a:lnB>
                    <a:solidFill>
                      <a:srgbClr val="FFFFCC"/>
                    </a:solidFill>
                  </a:tcPr>
                </a:tc>
              </a:tr>
              <a:tr h="156418">
                <a:tc>
                  <a:txBody>
                    <a:bodyPr/>
                    <a:lstStyle/>
                    <a:p>
                      <a:r>
                        <a:rPr lang="en-US" sz="1000"/>
                        <a:t>Sepharose 4B</a:t>
                      </a:r>
                    </a:p>
                  </a:txBody>
                  <a:tcPr marL="5079" marR="5079" marT="5079" marB="5079" anchor="ctr">
                    <a:lnL>
                      <a:noFill/>
                    </a:lnL>
                    <a:lnR>
                      <a:noFill/>
                    </a:lnR>
                    <a:lnT>
                      <a:noFill/>
                    </a:lnT>
                    <a:lnB>
                      <a:noFill/>
                    </a:lnB>
                    <a:solidFill>
                      <a:srgbClr val="FFFFCC"/>
                    </a:solidFill>
                  </a:tcPr>
                </a:tc>
                <a:tc>
                  <a:txBody>
                    <a:bodyPr/>
                    <a:lstStyle/>
                    <a:p>
                      <a:r>
                        <a:rPr lang="en-US" sz="1000"/>
                        <a:t>60</a:t>
                      </a:r>
                    </a:p>
                  </a:txBody>
                  <a:tcPr marL="5079" marR="5079" marT="5079" marB="5079" anchor="ctr">
                    <a:lnL>
                      <a:noFill/>
                    </a:lnL>
                    <a:lnR>
                      <a:noFill/>
                    </a:lnR>
                    <a:lnT>
                      <a:noFill/>
                    </a:lnT>
                    <a:lnB>
                      <a:noFill/>
                    </a:lnB>
                    <a:solidFill>
                      <a:srgbClr val="FFFFCC"/>
                    </a:solidFill>
                  </a:tcPr>
                </a:tc>
                <a:tc>
                  <a:txBody>
                    <a:bodyPr/>
                    <a:lstStyle/>
                    <a:p>
                      <a:r>
                        <a:rPr lang="en-US" sz="1000"/>
                        <a:t>20,000</a:t>
                      </a:r>
                    </a:p>
                  </a:txBody>
                  <a:tcPr marL="5079" marR="5079" marT="5079" marB="5079" anchor="ctr">
                    <a:lnL>
                      <a:noFill/>
                    </a:lnL>
                    <a:lnR>
                      <a:noFill/>
                    </a:lnR>
                    <a:lnT>
                      <a:noFill/>
                    </a:lnT>
                    <a:lnB>
                      <a:noFill/>
                    </a:lnB>
                    <a:solidFill>
                      <a:srgbClr val="FFFFCC"/>
                    </a:solidFill>
                  </a:tcPr>
                </a:tc>
              </a:tr>
              <a:tr h="156418">
                <a:tc>
                  <a:txBody>
                    <a:bodyPr/>
                    <a:lstStyle/>
                    <a:p>
                      <a:r>
                        <a:rPr lang="en-US" sz="1000"/>
                        <a:t>Sepharose 2B</a:t>
                      </a:r>
                    </a:p>
                  </a:txBody>
                  <a:tcPr marL="5079" marR="5079" marT="5079" marB="5079" anchor="ctr">
                    <a:lnL>
                      <a:noFill/>
                    </a:lnL>
                    <a:lnR>
                      <a:noFill/>
                    </a:lnR>
                    <a:lnT>
                      <a:noFill/>
                    </a:lnT>
                    <a:lnB>
                      <a:noFill/>
                    </a:lnB>
                    <a:solidFill>
                      <a:srgbClr val="FFFFCC"/>
                    </a:solidFill>
                  </a:tcPr>
                </a:tc>
                <a:tc>
                  <a:txBody>
                    <a:bodyPr/>
                    <a:lstStyle/>
                    <a:p>
                      <a:r>
                        <a:rPr lang="en-US" sz="1000"/>
                        <a:t>70</a:t>
                      </a:r>
                    </a:p>
                  </a:txBody>
                  <a:tcPr marL="5079" marR="5079" marT="5079" marB="5079" anchor="ctr">
                    <a:lnL>
                      <a:noFill/>
                    </a:lnL>
                    <a:lnR>
                      <a:noFill/>
                    </a:lnR>
                    <a:lnT>
                      <a:noFill/>
                    </a:lnT>
                    <a:lnB>
                      <a:noFill/>
                    </a:lnB>
                    <a:solidFill>
                      <a:srgbClr val="FFFFCC"/>
                    </a:solidFill>
                  </a:tcPr>
                </a:tc>
                <a:tc>
                  <a:txBody>
                    <a:bodyPr/>
                    <a:lstStyle/>
                    <a:p>
                      <a:r>
                        <a:rPr lang="en-US" sz="1000"/>
                        <a:t>40,000</a:t>
                      </a:r>
                    </a:p>
                  </a:txBody>
                  <a:tcPr marL="5079" marR="5079" marT="5079" marB="5079" anchor="ctr">
                    <a:lnL>
                      <a:noFill/>
                    </a:lnL>
                    <a:lnR>
                      <a:noFill/>
                    </a:lnR>
                    <a:lnT>
                      <a:noFill/>
                    </a:lnT>
                    <a:lnB>
                      <a:noFill/>
                    </a:lnB>
                    <a:solidFill>
                      <a:srgbClr val="FFFFCC"/>
                    </a:solidFill>
                  </a:tcPr>
                </a:tc>
              </a:tr>
              <a:tr h="156418">
                <a:tc>
                  <a:txBody>
                    <a:bodyPr/>
                    <a:lstStyle/>
                    <a:p>
                      <a:r>
                        <a:rPr lang="en-US" sz="1000"/>
                        <a:t>Bio-Gel A-0.5</a:t>
                      </a:r>
                    </a:p>
                  </a:txBody>
                  <a:tcPr marL="5079" marR="5079" marT="5079" marB="5079" anchor="ctr">
                    <a:lnL>
                      <a:noFill/>
                    </a:lnL>
                    <a:lnR>
                      <a:noFill/>
                    </a:lnR>
                    <a:lnT>
                      <a:noFill/>
                    </a:lnT>
                    <a:lnB>
                      <a:noFill/>
                    </a:lnB>
                    <a:solidFill>
                      <a:srgbClr val="FFFFCC"/>
                    </a:solidFill>
                  </a:tcPr>
                </a:tc>
                <a:tc>
                  <a:txBody>
                    <a:bodyPr/>
                    <a:lstStyle/>
                    <a:p>
                      <a:r>
                        <a:rPr lang="en-US" sz="1000"/>
                        <a:t>10</a:t>
                      </a:r>
                    </a:p>
                  </a:txBody>
                  <a:tcPr marL="5079" marR="5079" marT="5079" marB="5079" anchor="ctr">
                    <a:lnL>
                      <a:noFill/>
                    </a:lnL>
                    <a:lnR>
                      <a:noFill/>
                    </a:lnR>
                    <a:lnT>
                      <a:noFill/>
                    </a:lnT>
                    <a:lnB>
                      <a:noFill/>
                    </a:lnB>
                    <a:solidFill>
                      <a:srgbClr val="FFFFCC"/>
                    </a:solidFill>
                  </a:tcPr>
                </a:tc>
                <a:tc>
                  <a:txBody>
                    <a:bodyPr/>
                    <a:lstStyle/>
                    <a:p>
                      <a:r>
                        <a:rPr lang="en-US" sz="1000"/>
                        <a:t>500</a:t>
                      </a:r>
                    </a:p>
                  </a:txBody>
                  <a:tcPr marL="5079" marR="5079" marT="5079" marB="5079" anchor="ctr">
                    <a:lnL>
                      <a:noFill/>
                    </a:lnL>
                    <a:lnR>
                      <a:noFill/>
                    </a:lnR>
                    <a:lnT>
                      <a:noFill/>
                    </a:lnT>
                    <a:lnB>
                      <a:noFill/>
                    </a:lnB>
                    <a:solidFill>
                      <a:srgbClr val="FFFFCC"/>
                    </a:solidFill>
                  </a:tcPr>
                </a:tc>
              </a:tr>
              <a:tr h="156418">
                <a:tc>
                  <a:txBody>
                    <a:bodyPr/>
                    <a:lstStyle/>
                    <a:p>
                      <a:r>
                        <a:rPr lang="en-US" sz="1000"/>
                        <a:t>Bio-Gel A-1.5</a:t>
                      </a:r>
                    </a:p>
                  </a:txBody>
                  <a:tcPr marL="5079" marR="5079" marT="5079" marB="5079" anchor="ctr">
                    <a:lnL>
                      <a:noFill/>
                    </a:lnL>
                    <a:lnR>
                      <a:noFill/>
                    </a:lnR>
                    <a:lnT>
                      <a:noFill/>
                    </a:lnT>
                    <a:lnB>
                      <a:noFill/>
                    </a:lnB>
                    <a:solidFill>
                      <a:srgbClr val="FFFFCC"/>
                    </a:solidFill>
                  </a:tcPr>
                </a:tc>
                <a:tc>
                  <a:txBody>
                    <a:bodyPr/>
                    <a:lstStyle/>
                    <a:p>
                      <a:r>
                        <a:rPr lang="en-US" sz="1000"/>
                        <a:t>10</a:t>
                      </a:r>
                    </a:p>
                  </a:txBody>
                  <a:tcPr marL="5079" marR="5079" marT="5079" marB="5079" anchor="ctr">
                    <a:lnL>
                      <a:noFill/>
                    </a:lnL>
                    <a:lnR>
                      <a:noFill/>
                    </a:lnR>
                    <a:lnT>
                      <a:noFill/>
                    </a:lnT>
                    <a:lnB>
                      <a:noFill/>
                    </a:lnB>
                    <a:solidFill>
                      <a:srgbClr val="FFFFCC"/>
                    </a:solidFill>
                  </a:tcPr>
                </a:tc>
                <a:tc>
                  <a:txBody>
                    <a:bodyPr/>
                    <a:lstStyle/>
                    <a:p>
                      <a:r>
                        <a:rPr lang="en-US" sz="1000"/>
                        <a:t>1500</a:t>
                      </a:r>
                    </a:p>
                  </a:txBody>
                  <a:tcPr marL="5079" marR="5079" marT="5079" marB="5079" anchor="ctr">
                    <a:lnL>
                      <a:noFill/>
                    </a:lnL>
                    <a:lnR>
                      <a:noFill/>
                    </a:lnR>
                    <a:lnT>
                      <a:noFill/>
                    </a:lnT>
                    <a:lnB>
                      <a:noFill/>
                    </a:lnB>
                    <a:solidFill>
                      <a:srgbClr val="FFFFCC"/>
                    </a:solidFill>
                  </a:tcPr>
                </a:tc>
              </a:tr>
              <a:tr h="156418">
                <a:tc>
                  <a:txBody>
                    <a:bodyPr/>
                    <a:lstStyle/>
                    <a:p>
                      <a:r>
                        <a:rPr lang="en-US" sz="1000"/>
                        <a:t>Bio-Gel A-5</a:t>
                      </a:r>
                    </a:p>
                  </a:txBody>
                  <a:tcPr marL="5079" marR="5079" marT="5079" marB="5079" anchor="ctr">
                    <a:lnL>
                      <a:noFill/>
                    </a:lnL>
                    <a:lnR>
                      <a:noFill/>
                    </a:lnR>
                    <a:lnT>
                      <a:noFill/>
                    </a:lnT>
                    <a:lnB>
                      <a:noFill/>
                    </a:lnB>
                    <a:solidFill>
                      <a:srgbClr val="FFFFCC"/>
                    </a:solidFill>
                  </a:tcPr>
                </a:tc>
                <a:tc>
                  <a:txBody>
                    <a:bodyPr/>
                    <a:lstStyle/>
                    <a:p>
                      <a:r>
                        <a:rPr lang="en-US" sz="1000"/>
                        <a:t>10</a:t>
                      </a:r>
                    </a:p>
                  </a:txBody>
                  <a:tcPr marL="5079" marR="5079" marT="5079" marB="5079" anchor="ctr">
                    <a:lnL>
                      <a:noFill/>
                    </a:lnL>
                    <a:lnR>
                      <a:noFill/>
                    </a:lnR>
                    <a:lnT>
                      <a:noFill/>
                    </a:lnT>
                    <a:lnB>
                      <a:noFill/>
                    </a:lnB>
                    <a:solidFill>
                      <a:srgbClr val="FFFFCC"/>
                    </a:solidFill>
                  </a:tcPr>
                </a:tc>
                <a:tc>
                  <a:txBody>
                    <a:bodyPr/>
                    <a:lstStyle/>
                    <a:p>
                      <a:r>
                        <a:rPr lang="en-US" sz="1000"/>
                        <a:t>5000</a:t>
                      </a:r>
                    </a:p>
                  </a:txBody>
                  <a:tcPr marL="5079" marR="5079" marT="5079" marB="5079" anchor="ctr">
                    <a:lnL>
                      <a:noFill/>
                    </a:lnL>
                    <a:lnR>
                      <a:noFill/>
                    </a:lnR>
                    <a:lnT>
                      <a:noFill/>
                    </a:lnT>
                    <a:lnB>
                      <a:noFill/>
                    </a:lnB>
                    <a:solidFill>
                      <a:srgbClr val="FFFFCC"/>
                    </a:solidFill>
                  </a:tcPr>
                </a:tc>
              </a:tr>
              <a:tr h="156418">
                <a:tc>
                  <a:txBody>
                    <a:bodyPr/>
                    <a:lstStyle/>
                    <a:p>
                      <a:r>
                        <a:rPr lang="en-US" sz="1000"/>
                        <a:t>Bio-Gel A-15</a:t>
                      </a:r>
                    </a:p>
                  </a:txBody>
                  <a:tcPr marL="5079" marR="5079" marT="5079" marB="5079" anchor="ctr">
                    <a:lnL>
                      <a:noFill/>
                    </a:lnL>
                    <a:lnR>
                      <a:noFill/>
                    </a:lnR>
                    <a:lnT>
                      <a:noFill/>
                    </a:lnT>
                    <a:lnB>
                      <a:noFill/>
                    </a:lnB>
                    <a:solidFill>
                      <a:srgbClr val="FFFFCC"/>
                    </a:solidFill>
                  </a:tcPr>
                </a:tc>
                <a:tc>
                  <a:txBody>
                    <a:bodyPr/>
                    <a:lstStyle/>
                    <a:p>
                      <a:r>
                        <a:rPr lang="en-US" sz="1000"/>
                        <a:t>40</a:t>
                      </a:r>
                    </a:p>
                  </a:txBody>
                  <a:tcPr marL="5079" marR="5079" marT="5079" marB="5079" anchor="ctr">
                    <a:lnL>
                      <a:noFill/>
                    </a:lnL>
                    <a:lnR>
                      <a:noFill/>
                    </a:lnR>
                    <a:lnT>
                      <a:noFill/>
                    </a:lnT>
                    <a:lnB>
                      <a:noFill/>
                    </a:lnB>
                    <a:solidFill>
                      <a:srgbClr val="FFFFCC"/>
                    </a:solidFill>
                  </a:tcPr>
                </a:tc>
                <a:tc>
                  <a:txBody>
                    <a:bodyPr/>
                    <a:lstStyle/>
                    <a:p>
                      <a:r>
                        <a:rPr lang="en-US" sz="1000"/>
                        <a:t>15,000</a:t>
                      </a:r>
                    </a:p>
                  </a:txBody>
                  <a:tcPr marL="5079" marR="5079" marT="5079" marB="5079" anchor="ctr">
                    <a:lnL>
                      <a:noFill/>
                    </a:lnL>
                    <a:lnR>
                      <a:noFill/>
                    </a:lnR>
                    <a:lnT>
                      <a:noFill/>
                    </a:lnT>
                    <a:lnB>
                      <a:noFill/>
                    </a:lnB>
                    <a:solidFill>
                      <a:srgbClr val="FFFFCC"/>
                    </a:solidFill>
                  </a:tcPr>
                </a:tc>
              </a:tr>
              <a:tr h="156418">
                <a:tc>
                  <a:txBody>
                    <a:bodyPr/>
                    <a:lstStyle/>
                    <a:p>
                      <a:r>
                        <a:rPr lang="en-US" sz="1000" dirty="0"/>
                        <a:t>Bio-Gel A-50</a:t>
                      </a:r>
                    </a:p>
                  </a:txBody>
                  <a:tcPr marL="5079" marR="5079" marT="5079" marB="5079" anchor="ctr">
                    <a:lnL>
                      <a:noFill/>
                    </a:lnL>
                    <a:lnR>
                      <a:noFill/>
                    </a:lnR>
                    <a:lnT>
                      <a:noFill/>
                    </a:lnT>
                    <a:lnB>
                      <a:noFill/>
                    </a:lnB>
                    <a:solidFill>
                      <a:srgbClr val="FFFFCC"/>
                    </a:solidFill>
                  </a:tcPr>
                </a:tc>
                <a:tc>
                  <a:txBody>
                    <a:bodyPr/>
                    <a:lstStyle/>
                    <a:p>
                      <a:r>
                        <a:rPr lang="en-US" sz="1000"/>
                        <a:t>100</a:t>
                      </a:r>
                    </a:p>
                  </a:txBody>
                  <a:tcPr marL="5079" marR="5079" marT="5079" marB="5079" anchor="ctr">
                    <a:lnL>
                      <a:noFill/>
                    </a:lnL>
                    <a:lnR>
                      <a:noFill/>
                    </a:lnR>
                    <a:lnT>
                      <a:noFill/>
                    </a:lnT>
                    <a:lnB>
                      <a:noFill/>
                    </a:lnB>
                    <a:solidFill>
                      <a:srgbClr val="FFFFCC"/>
                    </a:solidFill>
                  </a:tcPr>
                </a:tc>
                <a:tc>
                  <a:txBody>
                    <a:bodyPr/>
                    <a:lstStyle/>
                    <a:p>
                      <a:r>
                        <a:rPr lang="en-US" sz="1000" dirty="0"/>
                        <a:t>50,000</a:t>
                      </a:r>
                    </a:p>
                  </a:txBody>
                  <a:tcPr marL="5079" marR="5079" marT="5079" marB="5079" anchor="ctr">
                    <a:lnL>
                      <a:noFill/>
                    </a:lnL>
                    <a:lnR>
                      <a:noFill/>
                    </a:lnR>
                    <a:lnT>
                      <a:noFill/>
                    </a:lnT>
                    <a:lnB>
                      <a:noFill/>
                    </a:lnB>
                    <a:solidFill>
                      <a:srgbClr val="FFFFCC"/>
                    </a:solidFill>
                  </a:tcPr>
                </a:tc>
              </a:tr>
            </a:tbl>
          </a:graphicData>
        </a:graphic>
      </p:graphicFrame>
      <p:sp>
        <p:nvSpPr>
          <p:cNvPr id="4" name="Rectangle 3"/>
          <p:cNvSpPr/>
          <p:nvPr/>
        </p:nvSpPr>
        <p:spPr>
          <a:xfrm>
            <a:off x="2895600" y="6324600"/>
            <a:ext cx="6248400" cy="369332"/>
          </a:xfrm>
          <a:prstGeom prst="rect">
            <a:avLst/>
          </a:prstGeom>
        </p:spPr>
        <p:txBody>
          <a:bodyPr wrap="square">
            <a:spAutoFit/>
          </a:bodyPr>
          <a:lstStyle/>
          <a:p>
            <a:r>
              <a:rPr lang="en-US" dirty="0"/>
              <a:t>http://www.ucl.ac.uk/~ucbcdab/enzpur/gelexcl.htm</a:t>
            </a:r>
          </a:p>
        </p:txBody>
      </p:sp>
      <p:pic>
        <p:nvPicPr>
          <p:cNvPr id="126978" name="Picture 2" descr="http://www.ucl.ac.uk/~ucbcdab/enzpur/images/gelexcl7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295399"/>
            <a:ext cx="6667500" cy="4876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p:cNvSpPr>
            <a:spLocks noChangeArrowheads="1"/>
          </p:cNvSpPr>
          <p:nvPr/>
        </p:nvSpPr>
        <p:spPr bwMode="auto">
          <a:xfrm>
            <a:off x="3668713" y="1296600"/>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000000"/>
                </a:solidFill>
                <a:effectLst/>
                <a:latin typeface="Arial" pitchFamily="34" charset="0"/>
                <a:cs typeface="Arial" pitchFamily="34" charset="0"/>
              </a:rPr>
              <a:t> </a:t>
            </a:r>
            <a:endParaRPr kumimoji="0" lang="en-US" altLang="en-US"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0427319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p:nvPr>
        </p:nvSpPr>
        <p:spPr>
          <a:xfrm>
            <a:off x="457200" y="274638"/>
            <a:ext cx="8229600" cy="639762"/>
          </a:xfrm>
        </p:spPr>
        <p:txBody>
          <a:bodyPr/>
          <a:lstStyle/>
          <a:p>
            <a:pPr eaLnBrk="1" hangingPunct="1"/>
            <a:r>
              <a:rPr lang="en-US" altLang="en-US" sz="3200" smtClean="0">
                <a:ea typeface="ＭＳ Ｐゴシック" pitchFamily="34" charset="-128"/>
              </a:rPr>
              <a:t>Ion-exchange chromatography</a:t>
            </a:r>
          </a:p>
        </p:txBody>
      </p:sp>
      <p:sp>
        <p:nvSpPr>
          <p:cNvPr id="288771" name="Rectangle 3"/>
          <p:cNvSpPr>
            <a:spLocks noGrp="1" noChangeArrowheads="1"/>
          </p:cNvSpPr>
          <p:nvPr>
            <p:ph type="body" idx="1"/>
          </p:nvPr>
        </p:nvSpPr>
        <p:spPr>
          <a:xfrm>
            <a:off x="4876800" y="1219200"/>
            <a:ext cx="4038600" cy="4906963"/>
          </a:xfrm>
        </p:spPr>
        <p:txBody>
          <a:bodyPr/>
          <a:lstStyle/>
          <a:p>
            <a:pPr eaLnBrk="1" hangingPunct="1"/>
            <a:r>
              <a:rPr lang="en-US" altLang="en-US" sz="2000" dirty="0" smtClean="0">
                <a:ea typeface="ＭＳ Ｐゴシック" pitchFamily="34" charset="-128"/>
              </a:rPr>
              <a:t>Use charged matrix to attract oppositely charged proteins</a:t>
            </a:r>
          </a:p>
          <a:p>
            <a:pPr eaLnBrk="1" hangingPunct="1"/>
            <a:r>
              <a:rPr lang="en-US" altLang="en-US" sz="2000" dirty="0" smtClean="0">
                <a:ea typeface="ＭＳ Ｐゴシック" pitchFamily="34" charset="-128"/>
              </a:rPr>
              <a:t>Can vary pH of solvent to vary protein charge (Why?)</a:t>
            </a:r>
          </a:p>
          <a:p>
            <a:pPr eaLnBrk="1" hangingPunct="1"/>
            <a:r>
              <a:rPr lang="en-US" altLang="en-US" sz="2000" dirty="0" smtClean="0">
                <a:ea typeface="ＭＳ Ｐゴシック" pitchFamily="34" charset="-128"/>
              </a:rPr>
              <a:t>Isoelectric point = the pH at which the protein is neutral (typically not pH=7)</a:t>
            </a:r>
          </a:p>
        </p:txBody>
      </p:sp>
      <p:pic>
        <p:nvPicPr>
          <p:cNvPr id="76803"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5788" y="1447800"/>
            <a:ext cx="4214812" cy="418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53494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87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877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877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771"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ChangeArrowheads="1"/>
          </p:cNvSpPr>
          <p:nvPr>
            <p:ph type="title"/>
          </p:nvPr>
        </p:nvSpPr>
        <p:spPr>
          <a:xfrm>
            <a:off x="457200" y="274638"/>
            <a:ext cx="8229600" cy="639762"/>
          </a:xfrm>
        </p:spPr>
        <p:txBody>
          <a:bodyPr/>
          <a:lstStyle/>
          <a:p>
            <a:pPr eaLnBrk="1" hangingPunct="1"/>
            <a:r>
              <a:rPr lang="en-US" altLang="en-US" sz="3200" smtClean="0">
                <a:ea typeface="ＭＳ Ｐゴシック" pitchFamily="34" charset="-128"/>
              </a:rPr>
              <a:t>Affinity chromatography</a:t>
            </a:r>
          </a:p>
        </p:txBody>
      </p:sp>
      <p:sp>
        <p:nvSpPr>
          <p:cNvPr id="80898" name="Rectangle 3"/>
          <p:cNvSpPr>
            <a:spLocks noGrp="1" noChangeArrowheads="1"/>
          </p:cNvSpPr>
          <p:nvPr>
            <p:ph type="body" idx="1"/>
          </p:nvPr>
        </p:nvSpPr>
        <p:spPr>
          <a:xfrm>
            <a:off x="457200" y="3276600"/>
            <a:ext cx="8229600" cy="2849563"/>
          </a:xfrm>
        </p:spPr>
        <p:txBody>
          <a:bodyPr/>
          <a:lstStyle/>
          <a:p>
            <a:pPr eaLnBrk="1" hangingPunct="1"/>
            <a:r>
              <a:rPr lang="en-US" altLang="en-US" sz="2000" smtClean="0">
                <a:ea typeface="ＭＳ Ｐゴシック" pitchFamily="34" charset="-128"/>
              </a:rPr>
              <a:t>Useful if you have a known or desired target or ligand</a:t>
            </a:r>
          </a:p>
          <a:p>
            <a:pPr eaLnBrk="1" hangingPunct="1"/>
            <a:r>
              <a:rPr lang="en-US" altLang="en-US" sz="2000" smtClean="0">
                <a:ea typeface="ＭＳ Ｐゴシック" pitchFamily="34" charset="-128"/>
              </a:rPr>
              <a:t>Only proteins that bind to the target will remain in the column</a:t>
            </a:r>
          </a:p>
          <a:p>
            <a:pPr eaLnBrk="1" hangingPunct="1"/>
            <a:r>
              <a:rPr lang="en-US" altLang="en-US" sz="2000" smtClean="0">
                <a:ea typeface="ＭＳ Ｐゴシック" pitchFamily="34" charset="-128"/>
              </a:rPr>
              <a:t>Can dissociate bound protein by changing pH</a:t>
            </a:r>
          </a:p>
          <a:p>
            <a:pPr eaLnBrk="1" hangingPunct="1"/>
            <a:r>
              <a:rPr lang="en-US" altLang="en-US" sz="2000" smtClean="0">
                <a:ea typeface="ＭＳ Ｐゴシック" pitchFamily="34" charset="-128"/>
              </a:rPr>
              <a:t>Depending on initial protein mixture, may get closely related proteins or multiple bound proteins</a:t>
            </a:r>
          </a:p>
        </p:txBody>
      </p:sp>
      <p:pic>
        <p:nvPicPr>
          <p:cNvPr id="8089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076325"/>
            <a:ext cx="3409950"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1066800"/>
            <a:ext cx="4259263" cy="213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18051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sz="2400" dirty="0" smtClean="0"/>
              <a:t>Clicker question: </a:t>
            </a:r>
            <a:r>
              <a:rPr lang="en-US" sz="2400" dirty="0" smtClean="0"/>
              <a:t>If the top and bottom show two runs of ion-exchange chromatography where one or more variables were changed, which variable(s) were changed?</a:t>
            </a:r>
            <a:endParaRPr lang="en-US" sz="24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50000"/>
          <a:stretch/>
        </p:blipFill>
        <p:spPr>
          <a:xfrm>
            <a:off x="1295400" y="1295400"/>
            <a:ext cx="6494893" cy="1447800"/>
          </a:xfrm>
          <a:prstGeom prst="rect">
            <a:avLst/>
          </a:prstGeom>
        </p:spPr>
      </p:pic>
      <p:sp>
        <p:nvSpPr>
          <p:cNvPr id="5" name="Content Placeholder 4"/>
          <p:cNvSpPr>
            <a:spLocks noGrp="1"/>
          </p:cNvSpPr>
          <p:nvPr>
            <p:ph idx="1"/>
          </p:nvPr>
        </p:nvSpPr>
        <p:spPr>
          <a:xfrm>
            <a:off x="457200" y="4191000"/>
            <a:ext cx="8229600" cy="2438400"/>
          </a:xfrm>
        </p:spPr>
        <p:txBody>
          <a:bodyPr/>
          <a:lstStyle/>
          <a:p>
            <a:pPr marL="457200" indent="-457200">
              <a:buFont typeface="+mj-lt"/>
              <a:buAutoNum type="alphaUcPeriod"/>
            </a:pPr>
            <a:r>
              <a:rPr lang="en-US" sz="2400" dirty="0" smtClean="0"/>
              <a:t>The column was </a:t>
            </a:r>
            <a:r>
              <a:rPr lang="en-US" sz="2400" dirty="0" smtClean="0"/>
              <a:t>shortened</a:t>
            </a:r>
            <a:endParaRPr lang="en-US" sz="2400" dirty="0" smtClean="0"/>
          </a:p>
          <a:p>
            <a:pPr marL="457200" indent="-457200">
              <a:buFont typeface="+mj-lt"/>
              <a:buAutoNum type="alphaUcPeriod"/>
            </a:pPr>
            <a:r>
              <a:rPr lang="en-US" sz="2400" dirty="0" smtClean="0"/>
              <a:t>The cysteine disulfide bonds were broken</a:t>
            </a:r>
          </a:p>
          <a:p>
            <a:pPr marL="457200" indent="-457200">
              <a:buFont typeface="+mj-lt"/>
              <a:buAutoNum type="alphaUcPeriod"/>
            </a:pPr>
            <a:r>
              <a:rPr lang="en-US" sz="2400" dirty="0" smtClean="0"/>
              <a:t>The pH of the column solvent was changed</a:t>
            </a:r>
          </a:p>
          <a:p>
            <a:pPr marL="457200" indent="-457200">
              <a:buFont typeface="+mj-lt"/>
              <a:buAutoNum type="alphaUcPeriod"/>
            </a:pPr>
            <a:r>
              <a:rPr lang="en-US" sz="2400" dirty="0" smtClean="0"/>
              <a:t>B and C</a:t>
            </a:r>
          </a:p>
          <a:p>
            <a:pPr marL="457200" indent="-457200">
              <a:buFont typeface="+mj-lt"/>
              <a:buAutoNum type="alphaUcPeriod"/>
            </a:pPr>
            <a:r>
              <a:rPr lang="en-US" sz="2400" dirty="0" smtClean="0"/>
              <a:t>A and C</a:t>
            </a:r>
            <a:endParaRPr lang="en-US" sz="2400"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57894"/>
          <a:stretch/>
        </p:blipFill>
        <p:spPr>
          <a:xfrm>
            <a:off x="2572907" y="2673699"/>
            <a:ext cx="6494893" cy="1219200"/>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89474"/>
          <a:stretch/>
        </p:blipFill>
        <p:spPr>
          <a:xfrm>
            <a:off x="1353707" y="3886200"/>
            <a:ext cx="6494893" cy="304800"/>
          </a:xfrm>
          <a:prstGeom prst="rect">
            <a:avLst/>
          </a:prstGeom>
        </p:spPr>
      </p:pic>
    </p:spTree>
    <p:extLst>
      <p:ext uri="{BB962C8B-B14F-4D97-AF65-F5344CB8AC3E}">
        <p14:creationId xmlns:p14="http://schemas.microsoft.com/office/powerpoint/2010/main" val="510717816"/>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28678</TotalTime>
  <Words>5786</Words>
  <Application>Microsoft Office PowerPoint</Application>
  <PresentationFormat>On-screen Show (4:3)</PresentationFormat>
  <Paragraphs>457</Paragraphs>
  <Slides>54</Slides>
  <Notes>43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54</vt:i4>
      </vt:variant>
    </vt:vector>
  </HeadingPairs>
  <TitlesOfParts>
    <vt:vector size="57" baseType="lpstr">
      <vt:lpstr>ＭＳ Ｐゴシック</vt:lpstr>
      <vt:lpstr>Arial</vt:lpstr>
      <vt:lpstr>Default Design</vt:lpstr>
      <vt:lpstr>PowerPoint Presentation</vt:lpstr>
      <vt:lpstr>Announcements</vt:lpstr>
      <vt:lpstr>PowerPoint Presentation</vt:lpstr>
      <vt:lpstr>Problem 1: Get a pure protein sample to analyze</vt:lpstr>
      <vt:lpstr>Chromatography</vt:lpstr>
      <vt:lpstr>Gel exclusion chromatography (size filtration)</vt:lpstr>
      <vt:lpstr>Ion-exchange chromatography</vt:lpstr>
      <vt:lpstr>Affinity chromatography</vt:lpstr>
      <vt:lpstr>Clicker question: If the top and bottom show two runs of ion-exchange chromatography where one or more variables were changed, which variable(s) were changed?</vt:lpstr>
      <vt:lpstr>Mass spectrometry 2</vt:lpstr>
      <vt:lpstr>Mass spectrometry 3</vt:lpstr>
      <vt:lpstr>PowerPoint Presentation</vt:lpstr>
      <vt:lpstr>What if you have a mixture of unknown proteins or want to compare proteins across species or manipulations?</vt:lpstr>
      <vt:lpstr>Gel electrophoresis</vt:lpstr>
      <vt:lpstr>Two-dimensional gel electrophoresis</vt:lpstr>
      <vt:lpstr>Application of two-dimensional gel electrophoresis to compare human and chimpanzee proteins</vt:lpstr>
      <vt:lpstr>X-ray diffraction can provide the highest-resolution picture of protein tertiary crystal structure</vt:lpstr>
      <vt:lpstr>X-ray diffraction can give extremely precise structural information</vt:lpstr>
      <vt:lpstr>PowerPoint Presentation</vt:lpstr>
      <vt:lpstr>Zika virus was reconstructed at Purdue by cryo-electron microscopy (cryo-EM)!</vt:lpstr>
      <vt:lpstr>Two of the main subunits of the Zika viral envelope</vt:lpstr>
      <vt:lpstr>Flowchart of sample preparation for cryo-EM</vt:lpstr>
      <vt:lpstr>Cryo-EM can show detailed bacteriophage structure, resolution proportional to acceleration of electron beam</vt:lpstr>
      <vt:lpstr>PowerPoint Presentation</vt:lpstr>
      <vt:lpstr>Nuclear magnetic resonance (NMR) spectroscopy</vt:lpstr>
      <vt:lpstr>Additional links for NMR principles</vt:lpstr>
      <vt:lpstr>Now we have been able to identify the sequence and structure of one protein. Can we find out anything about who the protein interacts with?</vt:lpstr>
      <vt:lpstr>The yeast two-hybrid system detects interactions</vt:lpstr>
      <vt:lpstr>Example of lacZ stained cells</vt:lpstr>
      <vt:lpstr>Fluorescence resonance energy transfer:  Protein interactions? No worries, just FRET</vt:lpstr>
      <vt:lpstr>Clicker Question</vt:lpstr>
      <vt:lpstr>How would you ID a mystery protein if:</vt:lpstr>
      <vt:lpstr>Summary</vt:lpstr>
      <vt:lpstr>Protein folding can also be monitored using FRET</vt:lpstr>
      <vt:lpstr>Recent protein folding work from Purdue!  When protein folding goes rogue</vt:lpstr>
      <vt:lpstr>Creutzfeldt-Jakob disease (mad-cow) results from a folding variant of the same amino acid sequence</vt:lpstr>
      <vt:lpstr>With a little help from your friends:  molecular chaperones aid protein folding</vt:lpstr>
      <vt:lpstr>PowerPoint Presentation</vt:lpstr>
      <vt:lpstr>The role of molecular chaperones in encouraging protein folding</vt:lpstr>
      <vt:lpstr>Completed amino acid sequences are either released by the chaperone or brought to a new chaperone</vt:lpstr>
      <vt:lpstr>The first discovered chaperone was a heat shock protein, hsp70</vt:lpstr>
      <vt:lpstr>PowerPoint Presentation</vt:lpstr>
      <vt:lpstr>Hsp60 chaperones are another class of large chaperone proteins and are found throughout organisms, from bacteria (GroEL) to plants (BiP) </vt:lpstr>
      <vt:lpstr>Steps in GroEL/GroES chaperoning of protein folding</vt:lpstr>
      <vt:lpstr>Chaperones reduce the probability of forming partially folded states or amorphous aggregates</vt:lpstr>
      <vt:lpstr>Paths and time courses of protein folding</vt:lpstr>
      <vt:lpstr>Protein homeostasis (proteostasis) network</vt:lpstr>
      <vt:lpstr>PowerPoint Presentation</vt:lpstr>
      <vt:lpstr>Alzheimer’s disease</vt:lpstr>
      <vt:lpstr>PowerPoint Presentation</vt:lpstr>
      <vt:lpstr>PowerPoint Presentation</vt:lpstr>
      <vt:lpstr>Turning observations into hypotheses</vt:lpstr>
      <vt:lpstr>Hypotheses arise from a combination of observations, experiences, and logic</vt:lpstr>
      <vt:lpstr>Modern research is “hypothesis-driven”</vt:lpstr>
    </vt:vector>
  </TitlesOfParts>
  <Company>Purdue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Chemistry review and its  application to cell biology</dc:title>
  <dc:creator>Ed Bartlett</dc:creator>
  <cp:lastModifiedBy>ECN</cp:lastModifiedBy>
  <cp:revision>263</cp:revision>
  <dcterms:created xsi:type="dcterms:W3CDTF">2007-08-24T18:26:30Z</dcterms:created>
  <dcterms:modified xsi:type="dcterms:W3CDTF">2016-09-08T11:55:20Z</dcterms:modified>
</cp:coreProperties>
</file>